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74" r:id="rId7"/>
    <p:sldId id="263" r:id="rId8"/>
    <p:sldId id="264" r:id="rId9"/>
    <p:sldId id="265" r:id="rId10"/>
    <p:sldId id="266" r:id="rId11"/>
    <p:sldId id="268" r:id="rId12"/>
    <p:sldId id="267" r:id="rId13"/>
    <p:sldId id="275" r:id="rId14"/>
    <p:sldId id="270" r:id="rId15"/>
    <p:sldId id="272" r:id="rId16"/>
    <p:sldId id="277" r:id="rId17"/>
    <p:sldId id="276" r:id="rId18"/>
    <p:sldId id="256" r:id="rId19"/>
    <p:sldId id="273" r:id="rId20"/>
    <p:sldId id="262"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00" d="100"/>
          <a:sy n="200" d="100"/>
        </p:scale>
        <p:origin x="-152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image" Target="../media/image1.png"/><Relationship Id="rId2" Type="http://schemas.openxmlformats.org/officeDocument/2006/relationships/image" Target="../media/image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image" Target="../media/image1.png"/><Relationship Id="rId2"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E4016-C624-7445-A6AE-19BC53A443B8}" type="doc">
      <dgm:prSet loTypeId="urn:microsoft.com/office/officeart/2005/8/layout/default#1" loCatId="" qsTypeId="urn:microsoft.com/office/officeart/2005/8/quickstyle/simple5" qsCatId="simple" csTypeId="urn:microsoft.com/office/officeart/2005/8/colors/colorful1#1" csCatId="colorful" phldr="1"/>
      <dgm:spPr/>
      <dgm:t>
        <a:bodyPr/>
        <a:lstStyle/>
        <a:p>
          <a:endParaRPr lang="en-US"/>
        </a:p>
      </dgm:t>
    </dgm:pt>
    <dgm:pt modelId="{5E37A870-900C-9A4C-9F1A-0A6727568345}">
      <dgm:prSet/>
      <dgm:spPr/>
      <dgm:t>
        <a:bodyPr/>
        <a:lstStyle/>
        <a:p>
          <a:pPr rtl="0"/>
          <a:r>
            <a:rPr lang="en-US" dirty="0" smtClean="0">
              <a:effectLst>
                <a:outerShdw blurRad="50800" dist="38100" dir="2700000" algn="tl" rotWithShape="0">
                  <a:prstClr val="black">
                    <a:alpha val="40000"/>
                  </a:prstClr>
                </a:outerShdw>
              </a:effectLst>
            </a:rPr>
            <a:t>Update on EarthCube</a:t>
          </a:r>
          <a:endParaRPr lang="en-US" dirty="0">
            <a:effectLst>
              <a:outerShdw blurRad="50800" dist="38100" dir="2700000" algn="tl" rotWithShape="0">
                <a:prstClr val="black">
                  <a:alpha val="40000"/>
                </a:prstClr>
              </a:outerShdw>
            </a:effectLst>
          </a:endParaRPr>
        </a:p>
      </dgm:t>
    </dgm:pt>
    <dgm:pt modelId="{98487288-2D90-5943-85B7-CAE78531C1F6}" type="parTrans" cxnId="{B5B93705-2B00-0141-86E6-192A7C808C58}">
      <dgm:prSet/>
      <dgm:spPr/>
      <dgm:t>
        <a:bodyPr/>
        <a:lstStyle/>
        <a:p>
          <a:endParaRPr lang="en-US"/>
        </a:p>
      </dgm:t>
    </dgm:pt>
    <dgm:pt modelId="{76C5C748-ECB5-DF40-A438-91157E431645}" type="sibTrans" cxnId="{B5B93705-2B00-0141-86E6-192A7C808C58}">
      <dgm:prSet/>
      <dgm:spPr/>
      <dgm:t>
        <a:bodyPr/>
        <a:lstStyle/>
        <a:p>
          <a:endParaRPr lang="en-US"/>
        </a:p>
      </dgm:t>
    </dgm:pt>
    <dgm:pt modelId="{25C425A7-F60F-B942-A7E7-9874B3A3D87E}" type="pres">
      <dgm:prSet presAssocID="{FF7E4016-C624-7445-A6AE-19BC53A443B8}" presName="diagram" presStyleCnt="0">
        <dgm:presLayoutVars>
          <dgm:dir/>
          <dgm:resizeHandles val="exact"/>
        </dgm:presLayoutVars>
      </dgm:prSet>
      <dgm:spPr/>
      <dgm:t>
        <a:bodyPr/>
        <a:lstStyle/>
        <a:p>
          <a:endParaRPr lang="en-US"/>
        </a:p>
      </dgm:t>
    </dgm:pt>
    <dgm:pt modelId="{EC188C55-10C0-2C49-A4EA-6D1957792783}" type="pres">
      <dgm:prSet presAssocID="{5E37A870-900C-9A4C-9F1A-0A6727568345}" presName="node" presStyleLbl="node1" presStyleIdx="0" presStyleCnt="1" custScaleX="261487">
        <dgm:presLayoutVars>
          <dgm:bulletEnabled val="1"/>
        </dgm:presLayoutVars>
      </dgm:prSet>
      <dgm:spPr/>
      <dgm:t>
        <a:bodyPr/>
        <a:lstStyle/>
        <a:p>
          <a:endParaRPr lang="en-US"/>
        </a:p>
      </dgm:t>
    </dgm:pt>
  </dgm:ptLst>
  <dgm:cxnLst>
    <dgm:cxn modelId="{C5BC4136-80C2-C54B-811B-00AC9DE5003F}" type="presOf" srcId="{5E37A870-900C-9A4C-9F1A-0A6727568345}" destId="{EC188C55-10C0-2C49-A4EA-6D1957792783}" srcOrd="0" destOrd="0" presId="urn:microsoft.com/office/officeart/2005/8/layout/default#1"/>
    <dgm:cxn modelId="{B5B93705-2B00-0141-86E6-192A7C808C58}" srcId="{FF7E4016-C624-7445-A6AE-19BC53A443B8}" destId="{5E37A870-900C-9A4C-9F1A-0A6727568345}" srcOrd="0" destOrd="0" parTransId="{98487288-2D90-5943-85B7-CAE78531C1F6}" sibTransId="{76C5C748-ECB5-DF40-A438-91157E431645}"/>
    <dgm:cxn modelId="{564DBE4D-0E61-B34C-9609-8602421AA3F1}" type="presOf" srcId="{FF7E4016-C624-7445-A6AE-19BC53A443B8}" destId="{25C425A7-F60F-B942-A7E7-9874B3A3D87E}" srcOrd="0" destOrd="0" presId="urn:microsoft.com/office/officeart/2005/8/layout/default#1"/>
    <dgm:cxn modelId="{45A650E5-8AC6-374A-BC30-8BA89DE44BAE}" type="presParOf" srcId="{25C425A7-F60F-B942-A7E7-9874B3A3D87E}" destId="{EC188C55-10C0-2C49-A4EA-6D1957792783}"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79B328-992A-BF41-BF00-346062739A03}" type="doc">
      <dgm:prSet loTypeId="urn:microsoft.com/office/officeart/2005/8/layout/StepDownProcess" loCatId="" qsTypeId="urn:microsoft.com/office/officeart/2005/8/quickstyle/simple4" qsCatId="simple" csTypeId="urn:microsoft.com/office/officeart/2005/8/colors/colorful1#16" csCatId="colorful" phldr="1"/>
      <dgm:spPr/>
      <dgm:t>
        <a:bodyPr/>
        <a:lstStyle/>
        <a:p>
          <a:endParaRPr lang="en-US"/>
        </a:p>
      </dgm:t>
    </dgm:pt>
    <dgm:pt modelId="{D92C0E75-7770-4D48-B6EB-03F15E4BC4DB}">
      <dgm:prSet custT="1"/>
      <dgm:spPr/>
      <dgm:t>
        <a:bodyPr/>
        <a:lstStyle/>
        <a:p>
          <a:pPr rtl="0"/>
          <a:r>
            <a:rPr lang="en-US" sz="2800" b="1" dirty="0" smtClean="0">
              <a:solidFill>
                <a:srgbClr val="000000"/>
              </a:solidFill>
            </a:rPr>
            <a:t>Goal</a:t>
          </a:r>
          <a:endParaRPr lang="en-US" sz="2800" dirty="0">
            <a:solidFill>
              <a:srgbClr val="000000"/>
            </a:solidFill>
          </a:endParaRPr>
        </a:p>
      </dgm:t>
    </dgm:pt>
    <dgm:pt modelId="{44B934A0-2E2F-FA4B-B1C1-960E24C11326}" type="parTrans" cxnId="{2DCDA11B-2C82-5D4D-BC2C-7508F5AFBF1A}">
      <dgm:prSet/>
      <dgm:spPr/>
      <dgm:t>
        <a:bodyPr/>
        <a:lstStyle/>
        <a:p>
          <a:endParaRPr lang="en-US"/>
        </a:p>
      </dgm:t>
    </dgm:pt>
    <dgm:pt modelId="{8157C4AB-C0A9-E74F-A120-380D51505BF9}" type="sibTrans" cxnId="{2DCDA11B-2C82-5D4D-BC2C-7508F5AFBF1A}">
      <dgm:prSet/>
      <dgm:spPr/>
      <dgm:t>
        <a:bodyPr/>
        <a:lstStyle/>
        <a:p>
          <a:endParaRPr lang="en-US"/>
        </a:p>
      </dgm:t>
    </dgm:pt>
    <dgm:pt modelId="{646AA616-C0CD-2643-975B-4941D57B4261}">
      <dgm:prSet custT="1"/>
      <dgm:spPr/>
      <dgm:t>
        <a:bodyPr/>
        <a:lstStyle/>
        <a:p>
          <a:pPr algn="l" rtl="0"/>
          <a:r>
            <a:rPr lang="en-US" sz="2200" dirty="0" smtClean="0">
              <a:solidFill>
                <a:srgbClr val="000000"/>
              </a:solidFill>
            </a:rPr>
            <a:t>To transform the conduct of research in geosciences by supporting the development of community-guided cyberinfrastructure to integrate data and information for knowledge management across the Geosciences. </a:t>
          </a:r>
          <a:endParaRPr lang="en-US" sz="2200" dirty="0">
            <a:solidFill>
              <a:srgbClr val="000000"/>
            </a:solidFill>
          </a:endParaRPr>
        </a:p>
      </dgm:t>
    </dgm:pt>
    <dgm:pt modelId="{BCD84D5E-7765-EA45-910A-0853DC378DD0}" type="parTrans" cxnId="{3BF9BA27-6AD0-FF4E-8B56-B9079B05F15B}">
      <dgm:prSet/>
      <dgm:spPr/>
      <dgm:t>
        <a:bodyPr/>
        <a:lstStyle/>
        <a:p>
          <a:endParaRPr lang="en-US"/>
        </a:p>
      </dgm:t>
    </dgm:pt>
    <dgm:pt modelId="{B0059168-6DA3-9C41-96FD-FF921AD862CC}" type="sibTrans" cxnId="{3BF9BA27-6AD0-FF4E-8B56-B9079B05F15B}">
      <dgm:prSet/>
      <dgm:spPr/>
      <dgm:t>
        <a:bodyPr/>
        <a:lstStyle/>
        <a:p>
          <a:endParaRPr lang="en-US"/>
        </a:p>
      </dgm:t>
    </dgm:pt>
    <dgm:pt modelId="{EC5D6D5C-2D91-E04D-A09E-C36E80B69483}" type="pres">
      <dgm:prSet presAssocID="{7779B328-992A-BF41-BF00-346062739A03}" presName="rootnode" presStyleCnt="0">
        <dgm:presLayoutVars>
          <dgm:chMax/>
          <dgm:chPref/>
          <dgm:dir/>
          <dgm:animLvl val="lvl"/>
        </dgm:presLayoutVars>
      </dgm:prSet>
      <dgm:spPr/>
      <dgm:t>
        <a:bodyPr/>
        <a:lstStyle/>
        <a:p>
          <a:endParaRPr lang="en-US"/>
        </a:p>
      </dgm:t>
    </dgm:pt>
    <dgm:pt modelId="{17389592-AB1C-E14E-B5C1-C2340B6EB93D}" type="pres">
      <dgm:prSet presAssocID="{D92C0E75-7770-4D48-B6EB-03F15E4BC4DB}" presName="composite" presStyleCnt="0"/>
      <dgm:spPr/>
    </dgm:pt>
    <dgm:pt modelId="{78505832-D230-D047-90CC-908C870F452B}" type="pres">
      <dgm:prSet presAssocID="{D92C0E75-7770-4D48-B6EB-03F15E4BC4DB}" presName="bentUpArrow1" presStyleLbl="alignImgPlace1" presStyleIdx="0" presStyleCnt="1" custScaleX="96130" custScaleY="234039" custLinFactNeighborX="2378" custLinFactNeighborY="-35469"/>
      <dgm:spPr/>
    </dgm:pt>
    <dgm:pt modelId="{FE7E0D7B-2638-3544-B2FF-BD3235BC0131}" type="pres">
      <dgm:prSet presAssocID="{D92C0E75-7770-4D48-B6EB-03F15E4BC4DB}" presName="ParentText" presStyleLbl="node1" presStyleIdx="0" presStyleCnt="2" custScaleY="37032" custLinFactNeighborX="-87" custLinFactNeighborY="-63076">
        <dgm:presLayoutVars>
          <dgm:chMax val="1"/>
          <dgm:chPref val="1"/>
          <dgm:bulletEnabled val="1"/>
        </dgm:presLayoutVars>
      </dgm:prSet>
      <dgm:spPr/>
      <dgm:t>
        <a:bodyPr/>
        <a:lstStyle/>
        <a:p>
          <a:endParaRPr lang="en-US"/>
        </a:p>
      </dgm:t>
    </dgm:pt>
    <dgm:pt modelId="{6E34E1A6-D371-6240-B9E3-F75D051FBF94}" type="pres">
      <dgm:prSet presAssocID="{D92C0E75-7770-4D48-B6EB-03F15E4BC4DB}" presName="ChildText" presStyleLbl="revTx" presStyleIdx="0" presStyleCnt="1">
        <dgm:presLayoutVars>
          <dgm:chMax val="0"/>
          <dgm:chPref val="0"/>
          <dgm:bulletEnabled val="1"/>
        </dgm:presLayoutVars>
      </dgm:prSet>
      <dgm:spPr/>
    </dgm:pt>
    <dgm:pt modelId="{8E3C8F98-B1E2-1645-8037-9A6A7092D3C0}" type="pres">
      <dgm:prSet presAssocID="{8157C4AB-C0A9-E74F-A120-380D51505BF9}" presName="sibTrans" presStyleCnt="0"/>
      <dgm:spPr/>
    </dgm:pt>
    <dgm:pt modelId="{EB75D29E-52A9-B942-B686-1EA848DE51D3}" type="pres">
      <dgm:prSet presAssocID="{646AA616-C0CD-2643-975B-4941D57B4261}" presName="composite" presStyleCnt="0"/>
      <dgm:spPr/>
    </dgm:pt>
    <dgm:pt modelId="{5CA4E0A1-623E-B34D-ADA7-D841C55903F6}" type="pres">
      <dgm:prSet presAssocID="{646AA616-C0CD-2643-975B-4941D57B4261}" presName="ParentText" presStyleLbl="node1" presStyleIdx="1" presStyleCnt="2" custScaleX="199011" custScaleY="400228" custLinFactNeighborX="-2593" custLinFactNeighborY="-64677">
        <dgm:presLayoutVars>
          <dgm:chMax val="1"/>
          <dgm:chPref val="1"/>
          <dgm:bulletEnabled val="1"/>
        </dgm:presLayoutVars>
      </dgm:prSet>
      <dgm:spPr/>
      <dgm:t>
        <a:bodyPr/>
        <a:lstStyle/>
        <a:p>
          <a:endParaRPr lang="en-US"/>
        </a:p>
      </dgm:t>
    </dgm:pt>
  </dgm:ptLst>
  <dgm:cxnLst>
    <dgm:cxn modelId="{4145B822-04F1-4F4E-9A5D-92E559AD9C6E}" type="presOf" srcId="{7779B328-992A-BF41-BF00-346062739A03}" destId="{EC5D6D5C-2D91-E04D-A09E-C36E80B69483}" srcOrd="0" destOrd="0" presId="urn:microsoft.com/office/officeart/2005/8/layout/StepDownProcess"/>
    <dgm:cxn modelId="{C4C2786A-24F1-A346-9366-61B8EE61B9F3}" type="presOf" srcId="{D92C0E75-7770-4D48-B6EB-03F15E4BC4DB}" destId="{FE7E0D7B-2638-3544-B2FF-BD3235BC0131}" srcOrd="0" destOrd="0" presId="urn:microsoft.com/office/officeart/2005/8/layout/StepDownProcess"/>
    <dgm:cxn modelId="{4A6737ED-1BB6-1643-90D4-4D6427F38249}" type="presOf" srcId="{646AA616-C0CD-2643-975B-4941D57B4261}" destId="{5CA4E0A1-623E-B34D-ADA7-D841C55903F6}" srcOrd="0" destOrd="0" presId="urn:microsoft.com/office/officeart/2005/8/layout/StepDownProcess"/>
    <dgm:cxn modelId="{3BF9BA27-6AD0-FF4E-8B56-B9079B05F15B}" srcId="{7779B328-992A-BF41-BF00-346062739A03}" destId="{646AA616-C0CD-2643-975B-4941D57B4261}" srcOrd="1" destOrd="0" parTransId="{BCD84D5E-7765-EA45-910A-0853DC378DD0}" sibTransId="{B0059168-6DA3-9C41-96FD-FF921AD862CC}"/>
    <dgm:cxn modelId="{2DCDA11B-2C82-5D4D-BC2C-7508F5AFBF1A}" srcId="{7779B328-992A-BF41-BF00-346062739A03}" destId="{D92C0E75-7770-4D48-B6EB-03F15E4BC4DB}" srcOrd="0" destOrd="0" parTransId="{44B934A0-2E2F-FA4B-B1C1-960E24C11326}" sibTransId="{8157C4AB-C0A9-E74F-A120-380D51505BF9}"/>
    <dgm:cxn modelId="{6A4C8CDE-F0E6-AC4D-A959-8AFB6C77AED0}" type="presParOf" srcId="{EC5D6D5C-2D91-E04D-A09E-C36E80B69483}" destId="{17389592-AB1C-E14E-B5C1-C2340B6EB93D}" srcOrd="0" destOrd="0" presId="urn:microsoft.com/office/officeart/2005/8/layout/StepDownProcess"/>
    <dgm:cxn modelId="{BBA81CAE-61BD-3B42-B967-00E9BADD299E}" type="presParOf" srcId="{17389592-AB1C-E14E-B5C1-C2340B6EB93D}" destId="{78505832-D230-D047-90CC-908C870F452B}" srcOrd="0" destOrd="0" presId="urn:microsoft.com/office/officeart/2005/8/layout/StepDownProcess"/>
    <dgm:cxn modelId="{E1E7C77D-3787-D747-A939-6D3783850BA9}" type="presParOf" srcId="{17389592-AB1C-E14E-B5C1-C2340B6EB93D}" destId="{FE7E0D7B-2638-3544-B2FF-BD3235BC0131}" srcOrd="1" destOrd="0" presId="urn:microsoft.com/office/officeart/2005/8/layout/StepDownProcess"/>
    <dgm:cxn modelId="{E57833FD-CD28-B948-AB0F-04DEA9B3771D}" type="presParOf" srcId="{17389592-AB1C-E14E-B5C1-C2340B6EB93D}" destId="{6E34E1A6-D371-6240-B9E3-F75D051FBF94}" srcOrd="2" destOrd="0" presId="urn:microsoft.com/office/officeart/2005/8/layout/StepDownProcess"/>
    <dgm:cxn modelId="{C2A5345A-758E-E74E-A522-A805CF15F9FA}" type="presParOf" srcId="{EC5D6D5C-2D91-E04D-A09E-C36E80B69483}" destId="{8E3C8F98-B1E2-1645-8037-9A6A7092D3C0}" srcOrd="1" destOrd="0" presId="urn:microsoft.com/office/officeart/2005/8/layout/StepDownProcess"/>
    <dgm:cxn modelId="{D5271627-4575-5746-8A45-8361B4862EF6}" type="presParOf" srcId="{EC5D6D5C-2D91-E04D-A09E-C36E80B69483}" destId="{EB75D29E-52A9-B942-B686-1EA848DE51D3}" srcOrd="2" destOrd="0" presId="urn:microsoft.com/office/officeart/2005/8/layout/StepDownProcess"/>
    <dgm:cxn modelId="{1DEAE5B1-A360-6546-864F-70A7B89F6E82}" type="presParOf" srcId="{EB75D29E-52A9-B942-B686-1EA848DE51D3}" destId="{5CA4E0A1-623E-B34D-ADA7-D841C55903F6}" srcOrd="0"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EFA45D-481A-084D-A32F-B9E6031C2BD8}" type="doc">
      <dgm:prSet loTypeId="urn:microsoft.com/office/officeart/2005/8/layout/default#12" loCatId="" qsTypeId="urn:microsoft.com/office/officeart/2005/8/quickstyle/simple4" qsCatId="simple" csTypeId="urn:microsoft.com/office/officeart/2005/8/colors/colorful1#17" csCatId="colorful" phldr="1"/>
      <dgm:spPr/>
      <dgm:t>
        <a:bodyPr/>
        <a:lstStyle/>
        <a:p>
          <a:endParaRPr lang="en-US"/>
        </a:p>
      </dgm:t>
    </dgm:pt>
    <dgm:pt modelId="{04E724EE-B23D-5E4D-8BEC-272133CD98DE}">
      <dgm:prSet/>
      <dgm:spPr/>
      <dgm:t>
        <a:bodyPr/>
        <a:lstStyle/>
        <a:p>
          <a:pPr rtl="0"/>
          <a:r>
            <a:rPr lang="en-US" b="1" dirty="0" smtClean="0">
              <a:solidFill>
                <a:srgbClr val="000000"/>
              </a:solidFill>
              <a:effectLst>
                <a:outerShdw blurRad="50800" dist="38100" dir="2700000" algn="tl" rotWithShape="0">
                  <a:prstClr val="black">
                    <a:alpha val="40000"/>
                  </a:prstClr>
                </a:outerShdw>
              </a:effectLst>
            </a:rPr>
            <a:t>Recent Activities</a:t>
          </a:r>
          <a:endParaRPr lang="en-US" dirty="0">
            <a:solidFill>
              <a:srgbClr val="000000"/>
            </a:solidFill>
            <a:effectLst>
              <a:outerShdw blurRad="50800" dist="38100" dir="2700000" algn="tl" rotWithShape="0">
                <a:prstClr val="black">
                  <a:alpha val="40000"/>
                </a:prstClr>
              </a:outerShdw>
            </a:effectLst>
          </a:endParaRPr>
        </a:p>
      </dgm:t>
    </dgm:pt>
    <dgm:pt modelId="{0A4BC910-D74A-C14D-A3D4-82D6CC8ED09C}" type="parTrans" cxnId="{1F784199-8347-6042-B07C-B8A91583509D}">
      <dgm:prSet/>
      <dgm:spPr/>
      <dgm:t>
        <a:bodyPr/>
        <a:lstStyle/>
        <a:p>
          <a:endParaRPr lang="en-US"/>
        </a:p>
      </dgm:t>
    </dgm:pt>
    <dgm:pt modelId="{6B4E597E-9D8C-3441-B4A2-E3824C5E9F3C}" type="sibTrans" cxnId="{1F784199-8347-6042-B07C-B8A91583509D}">
      <dgm:prSet/>
      <dgm:spPr/>
      <dgm:t>
        <a:bodyPr/>
        <a:lstStyle/>
        <a:p>
          <a:endParaRPr lang="en-US"/>
        </a:p>
      </dgm:t>
    </dgm:pt>
    <dgm:pt modelId="{0ED948B4-699B-8247-A512-76FAB9F2C969}" type="pres">
      <dgm:prSet presAssocID="{81EFA45D-481A-084D-A32F-B9E6031C2BD8}" presName="diagram" presStyleCnt="0">
        <dgm:presLayoutVars>
          <dgm:dir/>
          <dgm:resizeHandles val="exact"/>
        </dgm:presLayoutVars>
      </dgm:prSet>
      <dgm:spPr/>
      <dgm:t>
        <a:bodyPr/>
        <a:lstStyle/>
        <a:p>
          <a:endParaRPr lang="en-US"/>
        </a:p>
      </dgm:t>
    </dgm:pt>
    <dgm:pt modelId="{206FC4C7-CAE0-484F-B2EB-D0BBF3647347}" type="pres">
      <dgm:prSet presAssocID="{04E724EE-B23D-5E4D-8BEC-272133CD98DE}" presName="node" presStyleLbl="node1" presStyleIdx="0" presStyleCnt="1" custScaleX="342475">
        <dgm:presLayoutVars>
          <dgm:bulletEnabled val="1"/>
        </dgm:presLayoutVars>
      </dgm:prSet>
      <dgm:spPr/>
      <dgm:t>
        <a:bodyPr/>
        <a:lstStyle/>
        <a:p>
          <a:endParaRPr lang="en-US"/>
        </a:p>
      </dgm:t>
    </dgm:pt>
  </dgm:ptLst>
  <dgm:cxnLst>
    <dgm:cxn modelId="{3DCC9545-0251-BF48-BF11-E24122D2C0A6}" type="presOf" srcId="{81EFA45D-481A-084D-A32F-B9E6031C2BD8}" destId="{0ED948B4-699B-8247-A512-76FAB9F2C969}" srcOrd="0" destOrd="0" presId="urn:microsoft.com/office/officeart/2005/8/layout/default#12"/>
    <dgm:cxn modelId="{40CA832D-5036-2244-924B-AA1C9EEE8F9D}" type="presOf" srcId="{04E724EE-B23D-5E4D-8BEC-272133CD98DE}" destId="{206FC4C7-CAE0-484F-B2EB-D0BBF3647347}" srcOrd="0" destOrd="0" presId="urn:microsoft.com/office/officeart/2005/8/layout/default#12"/>
    <dgm:cxn modelId="{1F784199-8347-6042-B07C-B8A91583509D}" srcId="{81EFA45D-481A-084D-A32F-B9E6031C2BD8}" destId="{04E724EE-B23D-5E4D-8BEC-272133CD98DE}" srcOrd="0" destOrd="0" parTransId="{0A4BC910-D74A-C14D-A3D4-82D6CC8ED09C}" sibTransId="{6B4E597E-9D8C-3441-B4A2-E3824C5E9F3C}"/>
    <dgm:cxn modelId="{DF979542-76D3-D849-A692-1119ADE35A49}" type="presParOf" srcId="{0ED948B4-699B-8247-A512-76FAB9F2C969}" destId="{206FC4C7-CAE0-484F-B2EB-D0BBF3647347}" srcOrd="0"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2C7581-9E52-9740-9587-43D8479528D9}" type="doc">
      <dgm:prSet loTypeId="urn:microsoft.com/office/officeart/2005/8/layout/default#13" loCatId="" qsTypeId="urn:microsoft.com/office/officeart/2005/8/quickstyle/simple4" qsCatId="simple" csTypeId="urn:microsoft.com/office/officeart/2005/8/colors/colorful4" csCatId="colorful" phldr="1"/>
      <dgm:spPr/>
      <dgm:t>
        <a:bodyPr/>
        <a:lstStyle/>
        <a:p>
          <a:endParaRPr lang="en-US"/>
        </a:p>
      </dgm:t>
    </dgm:pt>
    <dgm:pt modelId="{9D9984FA-3A4A-7144-8F1A-DD398EFD941B}">
      <dgm:prSet custT="1"/>
      <dgm:spPr/>
      <dgm:t>
        <a:bodyPr/>
        <a:lstStyle/>
        <a:p>
          <a:pPr rtl="0"/>
          <a:r>
            <a:rPr lang="en-US" sz="2800" dirty="0" smtClean="0">
              <a:solidFill>
                <a:srgbClr val="000000"/>
              </a:solidFill>
            </a:rPr>
            <a:t>Strong but uneven engagement of the geosciences and cyberinfrastructure communities</a:t>
          </a:r>
          <a:endParaRPr lang="en-US" sz="2800" dirty="0">
            <a:solidFill>
              <a:srgbClr val="000000"/>
            </a:solidFill>
          </a:endParaRPr>
        </a:p>
      </dgm:t>
    </dgm:pt>
    <dgm:pt modelId="{D36C3FF3-CB88-9B4C-A7B0-D8165C0607D7}" type="parTrans" cxnId="{D02767E8-3D29-6343-BDA2-C5F9E9C223B5}">
      <dgm:prSet/>
      <dgm:spPr/>
      <dgm:t>
        <a:bodyPr/>
        <a:lstStyle/>
        <a:p>
          <a:endParaRPr lang="en-US"/>
        </a:p>
      </dgm:t>
    </dgm:pt>
    <dgm:pt modelId="{35E50959-A4E3-0F43-A381-1BB6D46B1CDE}" type="sibTrans" cxnId="{D02767E8-3D29-6343-BDA2-C5F9E9C223B5}">
      <dgm:prSet/>
      <dgm:spPr/>
      <dgm:t>
        <a:bodyPr/>
        <a:lstStyle/>
        <a:p>
          <a:endParaRPr lang="en-US"/>
        </a:p>
      </dgm:t>
    </dgm:pt>
    <dgm:pt modelId="{179811F9-BA33-5F4C-8485-B4169E8D85B4}" type="pres">
      <dgm:prSet presAssocID="{102C7581-9E52-9740-9587-43D8479528D9}" presName="diagram" presStyleCnt="0">
        <dgm:presLayoutVars>
          <dgm:dir/>
          <dgm:resizeHandles val="exact"/>
        </dgm:presLayoutVars>
      </dgm:prSet>
      <dgm:spPr/>
      <dgm:t>
        <a:bodyPr/>
        <a:lstStyle/>
        <a:p>
          <a:endParaRPr lang="en-US"/>
        </a:p>
      </dgm:t>
    </dgm:pt>
    <dgm:pt modelId="{06948D51-86E7-4448-A9C5-FF820B1B1527}" type="pres">
      <dgm:prSet presAssocID="{9D9984FA-3A4A-7144-8F1A-DD398EFD941B}" presName="node" presStyleLbl="node1" presStyleIdx="0" presStyleCnt="1" custScaleX="311246" custScaleY="57532">
        <dgm:presLayoutVars>
          <dgm:bulletEnabled val="1"/>
        </dgm:presLayoutVars>
      </dgm:prSet>
      <dgm:spPr/>
      <dgm:t>
        <a:bodyPr/>
        <a:lstStyle/>
        <a:p>
          <a:endParaRPr lang="en-US"/>
        </a:p>
      </dgm:t>
    </dgm:pt>
  </dgm:ptLst>
  <dgm:cxnLst>
    <dgm:cxn modelId="{FC229F97-5BA5-8A4A-9664-371FFEA3D043}" type="presOf" srcId="{9D9984FA-3A4A-7144-8F1A-DD398EFD941B}" destId="{06948D51-86E7-4448-A9C5-FF820B1B1527}" srcOrd="0" destOrd="0" presId="urn:microsoft.com/office/officeart/2005/8/layout/default#13"/>
    <dgm:cxn modelId="{CBA94D62-FDF0-CD48-A5C4-23A70CEB1F86}" type="presOf" srcId="{102C7581-9E52-9740-9587-43D8479528D9}" destId="{179811F9-BA33-5F4C-8485-B4169E8D85B4}" srcOrd="0" destOrd="0" presId="urn:microsoft.com/office/officeart/2005/8/layout/default#13"/>
    <dgm:cxn modelId="{D02767E8-3D29-6343-BDA2-C5F9E9C223B5}" srcId="{102C7581-9E52-9740-9587-43D8479528D9}" destId="{9D9984FA-3A4A-7144-8F1A-DD398EFD941B}" srcOrd="0" destOrd="0" parTransId="{D36C3FF3-CB88-9B4C-A7B0-D8165C0607D7}" sibTransId="{35E50959-A4E3-0F43-A381-1BB6D46B1CDE}"/>
    <dgm:cxn modelId="{2547EF2A-E0AD-D947-8327-E6ABBA7E458A}" type="presParOf" srcId="{179811F9-BA33-5F4C-8485-B4169E8D85B4}" destId="{06948D51-86E7-4448-A9C5-FF820B1B1527}" srcOrd="0" destOrd="0" presId="urn:microsoft.com/office/officeart/2005/8/layout/default#1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63D1FA-04F1-5D4B-A867-8A4EBA4B7397}" type="doc">
      <dgm:prSet loTypeId="urn:microsoft.com/office/officeart/2005/8/layout/default#14" loCatId="" qsTypeId="urn:microsoft.com/office/officeart/2005/8/quickstyle/simple4" qsCatId="simple" csTypeId="urn:microsoft.com/office/officeart/2005/8/colors/colorful1#18" csCatId="colorful" phldr="1"/>
      <dgm:spPr/>
      <dgm:t>
        <a:bodyPr/>
        <a:lstStyle/>
        <a:p>
          <a:endParaRPr lang="en-US"/>
        </a:p>
      </dgm:t>
    </dgm:pt>
    <dgm:pt modelId="{BEE0D345-6865-F34A-B2E4-A1875D701994}">
      <dgm:prSet/>
      <dgm:spPr/>
      <dgm:t>
        <a:bodyPr/>
        <a:lstStyle/>
        <a:p>
          <a:pPr rtl="0"/>
          <a:r>
            <a:rPr lang="en-US" dirty="0" smtClean="0">
              <a:solidFill>
                <a:srgbClr val="000000"/>
              </a:solidFill>
            </a:rPr>
            <a:t>~</a:t>
          </a:r>
          <a:r>
            <a:rPr lang="en-US" dirty="0" smtClean="0">
              <a:solidFill>
                <a:srgbClr val="000000"/>
              </a:solidFill>
            </a:rPr>
            <a:t>940 </a:t>
          </a:r>
          <a:r>
            <a:rPr lang="en-US" dirty="0" smtClean="0">
              <a:solidFill>
                <a:srgbClr val="000000"/>
              </a:solidFill>
            </a:rPr>
            <a:t>members to the EarthCube website </a:t>
          </a:r>
          <a:endParaRPr lang="en-US" dirty="0">
            <a:solidFill>
              <a:srgbClr val="000000"/>
            </a:solidFill>
          </a:endParaRPr>
        </a:p>
      </dgm:t>
    </dgm:pt>
    <dgm:pt modelId="{1FA57F7E-FEB8-3C4C-B5DE-2F792B90FDA9}" type="parTrans" cxnId="{01B62A41-1839-9741-B542-F76B518CC5B5}">
      <dgm:prSet/>
      <dgm:spPr/>
      <dgm:t>
        <a:bodyPr/>
        <a:lstStyle/>
        <a:p>
          <a:endParaRPr lang="en-US">
            <a:solidFill>
              <a:srgbClr val="000000"/>
            </a:solidFill>
          </a:endParaRPr>
        </a:p>
      </dgm:t>
    </dgm:pt>
    <dgm:pt modelId="{AF876079-E72F-0241-BB96-13253351D94D}" type="sibTrans" cxnId="{01B62A41-1839-9741-B542-F76B518CC5B5}">
      <dgm:prSet/>
      <dgm:spPr/>
      <dgm:t>
        <a:bodyPr/>
        <a:lstStyle/>
        <a:p>
          <a:endParaRPr lang="en-US">
            <a:solidFill>
              <a:srgbClr val="000000"/>
            </a:solidFill>
          </a:endParaRPr>
        </a:p>
      </dgm:t>
    </dgm:pt>
    <dgm:pt modelId="{1F9E1036-098C-E844-B373-1421D3799A9E}">
      <dgm:prSet/>
      <dgm:spPr/>
      <dgm:t>
        <a:bodyPr/>
        <a:lstStyle/>
        <a:p>
          <a:pPr rtl="0"/>
          <a:r>
            <a:rPr lang="en-US" smtClean="0">
              <a:solidFill>
                <a:srgbClr val="000000"/>
              </a:solidFill>
            </a:rPr>
            <a:t>113 white paper submission;185 respondents to user survey</a:t>
          </a:r>
          <a:endParaRPr lang="en-US">
            <a:solidFill>
              <a:srgbClr val="000000"/>
            </a:solidFill>
          </a:endParaRPr>
        </a:p>
      </dgm:t>
    </dgm:pt>
    <dgm:pt modelId="{9A61EC83-CA02-4C45-A8A4-28F9398C46D8}" type="parTrans" cxnId="{C7C7C550-8153-7143-B0EE-C21A68B5C8ED}">
      <dgm:prSet/>
      <dgm:spPr/>
      <dgm:t>
        <a:bodyPr/>
        <a:lstStyle/>
        <a:p>
          <a:endParaRPr lang="en-US">
            <a:solidFill>
              <a:srgbClr val="000000"/>
            </a:solidFill>
          </a:endParaRPr>
        </a:p>
      </dgm:t>
    </dgm:pt>
    <dgm:pt modelId="{29E54E0E-EE78-B24D-8834-6430EDE9D680}" type="sibTrans" cxnId="{C7C7C550-8153-7143-B0EE-C21A68B5C8ED}">
      <dgm:prSet/>
      <dgm:spPr/>
      <dgm:t>
        <a:bodyPr/>
        <a:lstStyle/>
        <a:p>
          <a:endParaRPr lang="en-US">
            <a:solidFill>
              <a:srgbClr val="000000"/>
            </a:solidFill>
          </a:endParaRPr>
        </a:p>
      </dgm:t>
    </dgm:pt>
    <dgm:pt modelId="{3F5828BB-1A84-B441-B65F-65A301328DD9}">
      <dgm:prSet/>
      <dgm:spPr/>
      <dgm:t>
        <a:bodyPr/>
        <a:lstStyle/>
        <a:p>
          <a:pPr rtl="0"/>
          <a:r>
            <a:rPr lang="en-US" smtClean="0">
              <a:solidFill>
                <a:srgbClr val="000000"/>
              </a:solidFill>
            </a:rPr>
            <a:t>~70 expression of interest emails</a:t>
          </a:r>
          <a:endParaRPr lang="en-US">
            <a:solidFill>
              <a:srgbClr val="000000"/>
            </a:solidFill>
          </a:endParaRPr>
        </a:p>
      </dgm:t>
    </dgm:pt>
    <dgm:pt modelId="{FEDEC836-43F3-E64D-9E11-738728DA426A}" type="parTrans" cxnId="{D97C6CC3-5D35-0545-B3D3-80A258B0B301}">
      <dgm:prSet/>
      <dgm:spPr/>
      <dgm:t>
        <a:bodyPr/>
        <a:lstStyle/>
        <a:p>
          <a:endParaRPr lang="en-US">
            <a:solidFill>
              <a:srgbClr val="000000"/>
            </a:solidFill>
          </a:endParaRPr>
        </a:p>
      </dgm:t>
    </dgm:pt>
    <dgm:pt modelId="{15394045-CDB2-BD4A-957A-AEAA4F0E5FAD}" type="sibTrans" cxnId="{D97C6CC3-5D35-0545-B3D3-80A258B0B301}">
      <dgm:prSet/>
      <dgm:spPr/>
      <dgm:t>
        <a:bodyPr/>
        <a:lstStyle/>
        <a:p>
          <a:endParaRPr lang="en-US">
            <a:solidFill>
              <a:srgbClr val="000000"/>
            </a:solidFill>
          </a:endParaRPr>
        </a:p>
      </dgm:t>
    </dgm:pt>
    <dgm:pt modelId="{CF634AA5-344B-7247-99E0-8D3FA702C1E1}">
      <dgm:prSet/>
      <dgm:spPr/>
      <dgm:t>
        <a:bodyPr/>
        <a:lstStyle/>
        <a:p>
          <a:pPr rtl="0"/>
          <a:r>
            <a:rPr lang="en-US" dirty="0" smtClean="0">
              <a:solidFill>
                <a:srgbClr val="000000"/>
              </a:solidFill>
            </a:rPr>
            <a:t>12 Community Groups</a:t>
          </a:r>
          <a:endParaRPr lang="en-US" dirty="0">
            <a:solidFill>
              <a:srgbClr val="000000"/>
            </a:solidFill>
          </a:endParaRPr>
        </a:p>
      </dgm:t>
    </dgm:pt>
    <dgm:pt modelId="{393CD8E2-595C-344A-B916-25A96CFFD36F}" type="parTrans" cxnId="{E41F1DAA-794A-2C4D-9818-C272598053CD}">
      <dgm:prSet/>
      <dgm:spPr/>
      <dgm:t>
        <a:bodyPr/>
        <a:lstStyle/>
        <a:p>
          <a:endParaRPr lang="en-US">
            <a:solidFill>
              <a:srgbClr val="000000"/>
            </a:solidFill>
          </a:endParaRPr>
        </a:p>
      </dgm:t>
    </dgm:pt>
    <dgm:pt modelId="{74AA9834-A280-584B-A8C4-8F68218F82CA}" type="sibTrans" cxnId="{E41F1DAA-794A-2C4D-9818-C272598053CD}">
      <dgm:prSet/>
      <dgm:spPr/>
      <dgm:t>
        <a:bodyPr/>
        <a:lstStyle/>
        <a:p>
          <a:endParaRPr lang="en-US">
            <a:solidFill>
              <a:srgbClr val="000000"/>
            </a:solidFill>
          </a:endParaRPr>
        </a:p>
      </dgm:t>
    </dgm:pt>
    <dgm:pt modelId="{F96E04B6-30E1-CA4A-85D4-A6B87820C686}">
      <dgm:prSet/>
      <dgm:spPr/>
      <dgm:t>
        <a:bodyPr/>
        <a:lstStyle/>
        <a:p>
          <a:pPr rtl="0"/>
          <a:r>
            <a:rPr lang="en-US" smtClean="0">
              <a:solidFill>
                <a:srgbClr val="000000"/>
              </a:solidFill>
            </a:rPr>
            <a:t>Unknown number of </a:t>
          </a:r>
          <a:br>
            <a:rPr lang="en-US" smtClean="0">
              <a:solidFill>
                <a:srgbClr val="000000"/>
              </a:solidFill>
            </a:rPr>
          </a:br>
          <a:r>
            <a:rPr lang="en-US" smtClean="0">
              <a:solidFill>
                <a:srgbClr val="000000"/>
              </a:solidFill>
            </a:rPr>
            <a:t>hours of pro bono </a:t>
          </a:r>
          <a:br>
            <a:rPr lang="en-US" smtClean="0">
              <a:solidFill>
                <a:srgbClr val="000000"/>
              </a:solidFill>
            </a:rPr>
          </a:br>
          <a:r>
            <a:rPr lang="en-US" smtClean="0">
              <a:solidFill>
                <a:srgbClr val="000000"/>
              </a:solidFill>
            </a:rPr>
            <a:t>contributions by the</a:t>
          </a:r>
          <a:br>
            <a:rPr lang="en-US" smtClean="0">
              <a:solidFill>
                <a:srgbClr val="000000"/>
              </a:solidFill>
            </a:rPr>
          </a:br>
          <a:r>
            <a:rPr lang="en-US" smtClean="0">
              <a:solidFill>
                <a:srgbClr val="000000"/>
              </a:solidFill>
            </a:rPr>
            <a:t>community</a:t>
          </a:r>
          <a:endParaRPr lang="en-US">
            <a:solidFill>
              <a:srgbClr val="000000"/>
            </a:solidFill>
          </a:endParaRPr>
        </a:p>
      </dgm:t>
    </dgm:pt>
    <dgm:pt modelId="{4E62A284-D876-F947-A154-BEB9B57FA8E4}" type="parTrans" cxnId="{49E909B1-E4EA-C446-8152-7DD842FB7C11}">
      <dgm:prSet/>
      <dgm:spPr/>
      <dgm:t>
        <a:bodyPr/>
        <a:lstStyle/>
        <a:p>
          <a:endParaRPr lang="en-US">
            <a:solidFill>
              <a:srgbClr val="000000"/>
            </a:solidFill>
          </a:endParaRPr>
        </a:p>
      </dgm:t>
    </dgm:pt>
    <dgm:pt modelId="{166561DF-04C0-BD4C-AC38-EB8CC192BF32}" type="sibTrans" cxnId="{49E909B1-E4EA-C446-8152-7DD842FB7C11}">
      <dgm:prSet/>
      <dgm:spPr/>
      <dgm:t>
        <a:bodyPr/>
        <a:lstStyle/>
        <a:p>
          <a:endParaRPr lang="en-US">
            <a:solidFill>
              <a:srgbClr val="000000"/>
            </a:solidFill>
          </a:endParaRPr>
        </a:p>
      </dgm:t>
    </dgm:pt>
    <dgm:pt modelId="{C278AE31-73AC-1F4B-8B72-FA3E319FE7F4}">
      <dgm:prSet/>
      <dgm:spPr/>
      <dgm:t>
        <a:bodyPr/>
        <a:lstStyle/>
        <a:p>
          <a:pPr rtl="0"/>
          <a:r>
            <a:rPr lang="en-US" smtClean="0">
              <a:solidFill>
                <a:srgbClr val="000000"/>
              </a:solidFill>
            </a:rPr>
            <a:t>Unprecedented view </a:t>
          </a:r>
          <a:br>
            <a:rPr lang="en-US" smtClean="0">
              <a:solidFill>
                <a:srgbClr val="000000"/>
              </a:solidFill>
            </a:rPr>
          </a:br>
          <a:r>
            <a:rPr lang="en-US" smtClean="0">
              <a:solidFill>
                <a:srgbClr val="000000"/>
              </a:solidFill>
            </a:rPr>
            <a:t>of the pulse of the </a:t>
          </a:r>
          <a:br>
            <a:rPr lang="en-US" smtClean="0">
              <a:solidFill>
                <a:srgbClr val="000000"/>
              </a:solidFill>
            </a:rPr>
          </a:br>
          <a:r>
            <a:rPr lang="en-US" smtClean="0">
              <a:solidFill>
                <a:srgbClr val="000000"/>
              </a:solidFill>
            </a:rPr>
            <a:t>geosciences community</a:t>
          </a:r>
          <a:endParaRPr lang="en-US">
            <a:solidFill>
              <a:srgbClr val="000000"/>
            </a:solidFill>
          </a:endParaRPr>
        </a:p>
      </dgm:t>
    </dgm:pt>
    <dgm:pt modelId="{332FF7F9-C87A-4643-B149-A3AF646FD48E}" type="parTrans" cxnId="{16794F58-0168-7440-BB3E-2676E5FA448A}">
      <dgm:prSet/>
      <dgm:spPr/>
      <dgm:t>
        <a:bodyPr/>
        <a:lstStyle/>
        <a:p>
          <a:endParaRPr lang="en-US">
            <a:solidFill>
              <a:srgbClr val="000000"/>
            </a:solidFill>
          </a:endParaRPr>
        </a:p>
      </dgm:t>
    </dgm:pt>
    <dgm:pt modelId="{0E128881-7287-8949-AEC3-C3AD25D4D1CD}" type="sibTrans" cxnId="{16794F58-0168-7440-BB3E-2676E5FA448A}">
      <dgm:prSet/>
      <dgm:spPr/>
      <dgm:t>
        <a:bodyPr/>
        <a:lstStyle/>
        <a:p>
          <a:endParaRPr lang="en-US">
            <a:solidFill>
              <a:srgbClr val="000000"/>
            </a:solidFill>
          </a:endParaRPr>
        </a:p>
      </dgm:t>
    </dgm:pt>
    <dgm:pt modelId="{3384C946-405C-E54B-8232-080B9B5E8302}">
      <dgm:prSet/>
      <dgm:spPr/>
      <dgm:t>
        <a:bodyPr/>
        <a:lstStyle/>
        <a:p>
          <a:pPr rtl="0"/>
          <a:r>
            <a:rPr lang="en-US" dirty="0" smtClean="0">
              <a:solidFill>
                <a:srgbClr val="000000"/>
              </a:solidFill>
            </a:rPr>
            <a:t>Significant International Engagement</a:t>
          </a:r>
          <a:endParaRPr lang="en-US" dirty="0">
            <a:solidFill>
              <a:srgbClr val="000000"/>
            </a:solidFill>
          </a:endParaRPr>
        </a:p>
      </dgm:t>
    </dgm:pt>
    <dgm:pt modelId="{BF0EC689-22FA-8E44-AE6D-42CE9DB6AD98}" type="parTrans" cxnId="{2B993B6B-3FA9-BF4D-B0DF-73DC5DBEBD32}">
      <dgm:prSet/>
      <dgm:spPr/>
      <dgm:t>
        <a:bodyPr/>
        <a:lstStyle/>
        <a:p>
          <a:endParaRPr lang="en-US">
            <a:solidFill>
              <a:srgbClr val="000000"/>
            </a:solidFill>
          </a:endParaRPr>
        </a:p>
      </dgm:t>
    </dgm:pt>
    <dgm:pt modelId="{F51A429C-5AB5-394C-A1FF-9361F1D70F29}" type="sibTrans" cxnId="{2B993B6B-3FA9-BF4D-B0DF-73DC5DBEBD32}">
      <dgm:prSet/>
      <dgm:spPr/>
      <dgm:t>
        <a:bodyPr/>
        <a:lstStyle/>
        <a:p>
          <a:endParaRPr lang="en-US">
            <a:solidFill>
              <a:srgbClr val="000000"/>
            </a:solidFill>
          </a:endParaRPr>
        </a:p>
      </dgm:t>
    </dgm:pt>
    <dgm:pt modelId="{C01BDBAB-65A2-B048-929A-3904C16B4F62}" type="pres">
      <dgm:prSet presAssocID="{FE63D1FA-04F1-5D4B-A867-8A4EBA4B7397}" presName="diagram" presStyleCnt="0">
        <dgm:presLayoutVars>
          <dgm:dir/>
          <dgm:resizeHandles val="exact"/>
        </dgm:presLayoutVars>
      </dgm:prSet>
      <dgm:spPr/>
      <dgm:t>
        <a:bodyPr/>
        <a:lstStyle/>
        <a:p>
          <a:endParaRPr lang="en-US"/>
        </a:p>
      </dgm:t>
    </dgm:pt>
    <dgm:pt modelId="{20491C6D-3A2A-8E4D-AC95-87F1B31A3DB1}" type="pres">
      <dgm:prSet presAssocID="{BEE0D345-6865-F34A-B2E4-A1875D701994}" presName="node" presStyleLbl="node1" presStyleIdx="0" presStyleCnt="7" custLinFactNeighborX="284" custLinFactNeighborY="-5674">
        <dgm:presLayoutVars>
          <dgm:bulletEnabled val="1"/>
        </dgm:presLayoutVars>
      </dgm:prSet>
      <dgm:spPr/>
      <dgm:t>
        <a:bodyPr/>
        <a:lstStyle/>
        <a:p>
          <a:endParaRPr lang="en-US"/>
        </a:p>
      </dgm:t>
    </dgm:pt>
    <dgm:pt modelId="{748D0F7A-7183-614C-8803-E66588F7E7E5}" type="pres">
      <dgm:prSet presAssocID="{AF876079-E72F-0241-BB96-13253351D94D}" presName="sibTrans" presStyleCnt="0"/>
      <dgm:spPr/>
    </dgm:pt>
    <dgm:pt modelId="{319A0791-7034-E148-9B9D-ECB5509D065C}" type="pres">
      <dgm:prSet presAssocID="{1F9E1036-098C-E844-B373-1421D3799A9E}" presName="node" presStyleLbl="node1" presStyleIdx="1" presStyleCnt="7">
        <dgm:presLayoutVars>
          <dgm:bulletEnabled val="1"/>
        </dgm:presLayoutVars>
      </dgm:prSet>
      <dgm:spPr/>
      <dgm:t>
        <a:bodyPr/>
        <a:lstStyle/>
        <a:p>
          <a:endParaRPr lang="en-US"/>
        </a:p>
      </dgm:t>
    </dgm:pt>
    <dgm:pt modelId="{8BACB1FE-6ACB-0245-919D-0CB4B45E8433}" type="pres">
      <dgm:prSet presAssocID="{29E54E0E-EE78-B24D-8834-6430EDE9D680}" presName="sibTrans" presStyleCnt="0"/>
      <dgm:spPr/>
    </dgm:pt>
    <dgm:pt modelId="{BD27C541-992E-2D42-AEA1-ADBBE7FDE913}" type="pres">
      <dgm:prSet presAssocID="{3F5828BB-1A84-B441-B65F-65A301328DD9}" presName="node" presStyleLbl="node1" presStyleIdx="2" presStyleCnt="7">
        <dgm:presLayoutVars>
          <dgm:bulletEnabled val="1"/>
        </dgm:presLayoutVars>
      </dgm:prSet>
      <dgm:spPr/>
      <dgm:t>
        <a:bodyPr/>
        <a:lstStyle/>
        <a:p>
          <a:endParaRPr lang="en-US"/>
        </a:p>
      </dgm:t>
    </dgm:pt>
    <dgm:pt modelId="{94C71A8B-3488-444A-874E-D0C42C98D321}" type="pres">
      <dgm:prSet presAssocID="{15394045-CDB2-BD4A-957A-AEAA4F0E5FAD}" presName="sibTrans" presStyleCnt="0"/>
      <dgm:spPr/>
    </dgm:pt>
    <dgm:pt modelId="{0A1953FA-59FA-1C47-9D1A-7A2F11DD2135}" type="pres">
      <dgm:prSet presAssocID="{CF634AA5-344B-7247-99E0-8D3FA702C1E1}" presName="node" presStyleLbl="node1" presStyleIdx="3" presStyleCnt="7">
        <dgm:presLayoutVars>
          <dgm:bulletEnabled val="1"/>
        </dgm:presLayoutVars>
      </dgm:prSet>
      <dgm:spPr/>
      <dgm:t>
        <a:bodyPr/>
        <a:lstStyle/>
        <a:p>
          <a:endParaRPr lang="en-US"/>
        </a:p>
      </dgm:t>
    </dgm:pt>
    <dgm:pt modelId="{9B08B5BF-D869-A745-B66A-9718E7900B95}" type="pres">
      <dgm:prSet presAssocID="{74AA9834-A280-584B-A8C4-8F68218F82CA}" presName="sibTrans" presStyleCnt="0"/>
      <dgm:spPr/>
    </dgm:pt>
    <dgm:pt modelId="{6A5B1955-0017-8546-AFD0-83737A674B15}" type="pres">
      <dgm:prSet presAssocID="{F96E04B6-30E1-CA4A-85D4-A6B87820C686}" presName="node" presStyleLbl="node1" presStyleIdx="4" presStyleCnt="7">
        <dgm:presLayoutVars>
          <dgm:bulletEnabled val="1"/>
        </dgm:presLayoutVars>
      </dgm:prSet>
      <dgm:spPr/>
      <dgm:t>
        <a:bodyPr/>
        <a:lstStyle/>
        <a:p>
          <a:endParaRPr lang="en-US"/>
        </a:p>
      </dgm:t>
    </dgm:pt>
    <dgm:pt modelId="{B84EB9F9-DA27-0C44-A2FB-635117034484}" type="pres">
      <dgm:prSet presAssocID="{166561DF-04C0-BD4C-AC38-EB8CC192BF32}" presName="sibTrans" presStyleCnt="0"/>
      <dgm:spPr/>
    </dgm:pt>
    <dgm:pt modelId="{37218288-F520-8640-BF70-F3BFCD4C47C6}" type="pres">
      <dgm:prSet presAssocID="{C278AE31-73AC-1F4B-8B72-FA3E319FE7F4}" presName="node" presStyleLbl="node1" presStyleIdx="5" presStyleCnt="7">
        <dgm:presLayoutVars>
          <dgm:bulletEnabled val="1"/>
        </dgm:presLayoutVars>
      </dgm:prSet>
      <dgm:spPr/>
      <dgm:t>
        <a:bodyPr/>
        <a:lstStyle/>
        <a:p>
          <a:endParaRPr lang="en-US"/>
        </a:p>
      </dgm:t>
    </dgm:pt>
    <dgm:pt modelId="{83792FDA-A3D3-2948-81DD-17286008C6BF}" type="pres">
      <dgm:prSet presAssocID="{0E128881-7287-8949-AEC3-C3AD25D4D1CD}" presName="sibTrans" presStyleCnt="0"/>
      <dgm:spPr/>
    </dgm:pt>
    <dgm:pt modelId="{E1F90D0E-300A-2F45-A946-FFE2267868DE}" type="pres">
      <dgm:prSet presAssocID="{3384C946-405C-E54B-8232-080B9B5E8302}" presName="node" presStyleLbl="node1" presStyleIdx="6" presStyleCnt="7" custScaleX="176629">
        <dgm:presLayoutVars>
          <dgm:bulletEnabled val="1"/>
        </dgm:presLayoutVars>
      </dgm:prSet>
      <dgm:spPr/>
      <dgm:t>
        <a:bodyPr/>
        <a:lstStyle/>
        <a:p>
          <a:endParaRPr lang="en-US"/>
        </a:p>
      </dgm:t>
    </dgm:pt>
  </dgm:ptLst>
  <dgm:cxnLst>
    <dgm:cxn modelId="{E41F1DAA-794A-2C4D-9818-C272598053CD}" srcId="{FE63D1FA-04F1-5D4B-A867-8A4EBA4B7397}" destId="{CF634AA5-344B-7247-99E0-8D3FA702C1E1}" srcOrd="3" destOrd="0" parTransId="{393CD8E2-595C-344A-B916-25A96CFFD36F}" sibTransId="{74AA9834-A280-584B-A8C4-8F68218F82CA}"/>
    <dgm:cxn modelId="{91C7E865-DA9E-9A4F-A863-C45F80BC5F16}" type="presOf" srcId="{FE63D1FA-04F1-5D4B-A867-8A4EBA4B7397}" destId="{C01BDBAB-65A2-B048-929A-3904C16B4F62}" srcOrd="0" destOrd="0" presId="urn:microsoft.com/office/officeart/2005/8/layout/default#14"/>
    <dgm:cxn modelId="{EBFC76A7-4BB4-4148-B7FE-D2E6D9145558}" type="presOf" srcId="{1F9E1036-098C-E844-B373-1421D3799A9E}" destId="{319A0791-7034-E148-9B9D-ECB5509D065C}" srcOrd="0" destOrd="0" presId="urn:microsoft.com/office/officeart/2005/8/layout/default#14"/>
    <dgm:cxn modelId="{E640FBF2-11A3-1D43-8335-47587455B132}" type="presOf" srcId="{CF634AA5-344B-7247-99E0-8D3FA702C1E1}" destId="{0A1953FA-59FA-1C47-9D1A-7A2F11DD2135}" srcOrd="0" destOrd="0" presId="urn:microsoft.com/office/officeart/2005/8/layout/default#14"/>
    <dgm:cxn modelId="{C7C7C550-8153-7143-B0EE-C21A68B5C8ED}" srcId="{FE63D1FA-04F1-5D4B-A867-8A4EBA4B7397}" destId="{1F9E1036-098C-E844-B373-1421D3799A9E}" srcOrd="1" destOrd="0" parTransId="{9A61EC83-CA02-4C45-A8A4-28F9398C46D8}" sibTransId="{29E54E0E-EE78-B24D-8834-6430EDE9D680}"/>
    <dgm:cxn modelId="{3A0BA71F-663D-8B4D-8E19-B98E5D0C958E}" type="presOf" srcId="{3384C946-405C-E54B-8232-080B9B5E8302}" destId="{E1F90D0E-300A-2F45-A946-FFE2267868DE}" srcOrd="0" destOrd="0" presId="urn:microsoft.com/office/officeart/2005/8/layout/default#14"/>
    <dgm:cxn modelId="{C5052255-1728-3F4A-9A53-E323877B42DB}" type="presOf" srcId="{C278AE31-73AC-1F4B-8B72-FA3E319FE7F4}" destId="{37218288-F520-8640-BF70-F3BFCD4C47C6}" srcOrd="0" destOrd="0" presId="urn:microsoft.com/office/officeart/2005/8/layout/default#14"/>
    <dgm:cxn modelId="{01B62A41-1839-9741-B542-F76B518CC5B5}" srcId="{FE63D1FA-04F1-5D4B-A867-8A4EBA4B7397}" destId="{BEE0D345-6865-F34A-B2E4-A1875D701994}" srcOrd="0" destOrd="0" parTransId="{1FA57F7E-FEB8-3C4C-B5DE-2F792B90FDA9}" sibTransId="{AF876079-E72F-0241-BB96-13253351D94D}"/>
    <dgm:cxn modelId="{A8820F8D-D6BD-5F49-AD94-FCE9D021F670}" type="presOf" srcId="{3F5828BB-1A84-B441-B65F-65A301328DD9}" destId="{BD27C541-992E-2D42-AEA1-ADBBE7FDE913}" srcOrd="0" destOrd="0" presId="urn:microsoft.com/office/officeart/2005/8/layout/default#14"/>
    <dgm:cxn modelId="{CF20DBB5-E853-C646-A4A3-A6292E44B9FD}" type="presOf" srcId="{BEE0D345-6865-F34A-B2E4-A1875D701994}" destId="{20491C6D-3A2A-8E4D-AC95-87F1B31A3DB1}" srcOrd="0" destOrd="0" presId="urn:microsoft.com/office/officeart/2005/8/layout/default#14"/>
    <dgm:cxn modelId="{16794F58-0168-7440-BB3E-2676E5FA448A}" srcId="{FE63D1FA-04F1-5D4B-A867-8A4EBA4B7397}" destId="{C278AE31-73AC-1F4B-8B72-FA3E319FE7F4}" srcOrd="5" destOrd="0" parTransId="{332FF7F9-C87A-4643-B149-A3AF646FD48E}" sibTransId="{0E128881-7287-8949-AEC3-C3AD25D4D1CD}"/>
    <dgm:cxn modelId="{D97C6CC3-5D35-0545-B3D3-80A258B0B301}" srcId="{FE63D1FA-04F1-5D4B-A867-8A4EBA4B7397}" destId="{3F5828BB-1A84-B441-B65F-65A301328DD9}" srcOrd="2" destOrd="0" parTransId="{FEDEC836-43F3-E64D-9E11-738728DA426A}" sibTransId="{15394045-CDB2-BD4A-957A-AEAA4F0E5FAD}"/>
    <dgm:cxn modelId="{FD1B56B8-0060-0B4B-B2A8-2BD888A5BCF2}" type="presOf" srcId="{F96E04B6-30E1-CA4A-85D4-A6B87820C686}" destId="{6A5B1955-0017-8546-AFD0-83737A674B15}" srcOrd="0" destOrd="0" presId="urn:microsoft.com/office/officeart/2005/8/layout/default#14"/>
    <dgm:cxn modelId="{49E909B1-E4EA-C446-8152-7DD842FB7C11}" srcId="{FE63D1FA-04F1-5D4B-A867-8A4EBA4B7397}" destId="{F96E04B6-30E1-CA4A-85D4-A6B87820C686}" srcOrd="4" destOrd="0" parTransId="{4E62A284-D876-F947-A154-BEB9B57FA8E4}" sibTransId="{166561DF-04C0-BD4C-AC38-EB8CC192BF32}"/>
    <dgm:cxn modelId="{2B993B6B-3FA9-BF4D-B0DF-73DC5DBEBD32}" srcId="{FE63D1FA-04F1-5D4B-A867-8A4EBA4B7397}" destId="{3384C946-405C-E54B-8232-080B9B5E8302}" srcOrd="6" destOrd="0" parTransId="{BF0EC689-22FA-8E44-AE6D-42CE9DB6AD98}" sibTransId="{F51A429C-5AB5-394C-A1FF-9361F1D70F29}"/>
    <dgm:cxn modelId="{8240D267-8CB7-634A-AFF3-7C0A358CD627}" type="presParOf" srcId="{C01BDBAB-65A2-B048-929A-3904C16B4F62}" destId="{20491C6D-3A2A-8E4D-AC95-87F1B31A3DB1}" srcOrd="0" destOrd="0" presId="urn:microsoft.com/office/officeart/2005/8/layout/default#14"/>
    <dgm:cxn modelId="{A74305F3-424B-B540-9957-4A851F87B919}" type="presParOf" srcId="{C01BDBAB-65A2-B048-929A-3904C16B4F62}" destId="{748D0F7A-7183-614C-8803-E66588F7E7E5}" srcOrd="1" destOrd="0" presId="urn:microsoft.com/office/officeart/2005/8/layout/default#14"/>
    <dgm:cxn modelId="{0B6193B9-11B8-E84C-9038-5EA64424FEF8}" type="presParOf" srcId="{C01BDBAB-65A2-B048-929A-3904C16B4F62}" destId="{319A0791-7034-E148-9B9D-ECB5509D065C}" srcOrd="2" destOrd="0" presId="urn:microsoft.com/office/officeart/2005/8/layout/default#14"/>
    <dgm:cxn modelId="{CA73649D-4F3D-F349-9697-77DD85ED7876}" type="presParOf" srcId="{C01BDBAB-65A2-B048-929A-3904C16B4F62}" destId="{8BACB1FE-6ACB-0245-919D-0CB4B45E8433}" srcOrd="3" destOrd="0" presId="urn:microsoft.com/office/officeart/2005/8/layout/default#14"/>
    <dgm:cxn modelId="{3E1338D7-8AC4-624E-BBD0-84D28083C610}" type="presParOf" srcId="{C01BDBAB-65A2-B048-929A-3904C16B4F62}" destId="{BD27C541-992E-2D42-AEA1-ADBBE7FDE913}" srcOrd="4" destOrd="0" presId="urn:microsoft.com/office/officeart/2005/8/layout/default#14"/>
    <dgm:cxn modelId="{3A20B7A3-A5B1-DE4A-A857-799DC42C14FE}" type="presParOf" srcId="{C01BDBAB-65A2-B048-929A-3904C16B4F62}" destId="{94C71A8B-3488-444A-874E-D0C42C98D321}" srcOrd="5" destOrd="0" presId="urn:microsoft.com/office/officeart/2005/8/layout/default#14"/>
    <dgm:cxn modelId="{13EC986F-F426-0349-BC06-595373303355}" type="presParOf" srcId="{C01BDBAB-65A2-B048-929A-3904C16B4F62}" destId="{0A1953FA-59FA-1C47-9D1A-7A2F11DD2135}" srcOrd="6" destOrd="0" presId="urn:microsoft.com/office/officeart/2005/8/layout/default#14"/>
    <dgm:cxn modelId="{C16450B3-A333-B04C-9986-C5A65B5783B7}" type="presParOf" srcId="{C01BDBAB-65A2-B048-929A-3904C16B4F62}" destId="{9B08B5BF-D869-A745-B66A-9718E7900B95}" srcOrd="7" destOrd="0" presId="urn:microsoft.com/office/officeart/2005/8/layout/default#14"/>
    <dgm:cxn modelId="{38486542-2C45-EE4F-89E7-246373628C1B}" type="presParOf" srcId="{C01BDBAB-65A2-B048-929A-3904C16B4F62}" destId="{6A5B1955-0017-8546-AFD0-83737A674B15}" srcOrd="8" destOrd="0" presId="urn:microsoft.com/office/officeart/2005/8/layout/default#14"/>
    <dgm:cxn modelId="{A9A56BB0-8A38-4048-9B0F-7FFABF64C263}" type="presParOf" srcId="{C01BDBAB-65A2-B048-929A-3904C16B4F62}" destId="{B84EB9F9-DA27-0C44-A2FB-635117034484}" srcOrd="9" destOrd="0" presId="urn:microsoft.com/office/officeart/2005/8/layout/default#14"/>
    <dgm:cxn modelId="{D43666B1-CD65-8D48-9994-8146D80BB62A}" type="presParOf" srcId="{C01BDBAB-65A2-B048-929A-3904C16B4F62}" destId="{37218288-F520-8640-BF70-F3BFCD4C47C6}" srcOrd="10" destOrd="0" presId="urn:microsoft.com/office/officeart/2005/8/layout/default#14"/>
    <dgm:cxn modelId="{1ECCF020-1A58-0649-9F28-C33437449FC9}" type="presParOf" srcId="{C01BDBAB-65A2-B048-929A-3904C16B4F62}" destId="{83792FDA-A3D3-2948-81DD-17286008C6BF}" srcOrd="11" destOrd="0" presId="urn:microsoft.com/office/officeart/2005/8/layout/default#14"/>
    <dgm:cxn modelId="{F59AD8AC-7842-3743-8CB5-FABA91BB836F}" type="presParOf" srcId="{C01BDBAB-65A2-B048-929A-3904C16B4F62}" destId="{E1F90D0E-300A-2F45-A946-FFE2267868DE}" srcOrd="12" destOrd="0" presId="urn:microsoft.com/office/officeart/2005/8/layout/defaul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1F42C6-DFB1-4B83-A2F9-A1C4D181A038}"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D3320310-FFCD-4328-AC7E-B36290E082AD}">
      <dgm:prSet custT="1"/>
      <dgm:spPr/>
      <dgm:t>
        <a:bodyPr/>
        <a:lstStyle/>
        <a:p>
          <a:pPr rtl="0"/>
          <a:r>
            <a:rPr lang="en-US" sz="1800" dirty="0" smtClean="0"/>
            <a:t>55    EarthCube community</a:t>
          </a:r>
          <a:endParaRPr lang="en-US" sz="1800" dirty="0"/>
        </a:p>
      </dgm:t>
    </dgm:pt>
    <dgm:pt modelId="{06B01825-03BD-450D-9312-E2C582C80525}" type="parTrans" cxnId="{3D1F24E5-0893-4DDD-8245-E8C81CDC47CE}">
      <dgm:prSet/>
      <dgm:spPr/>
      <dgm:t>
        <a:bodyPr/>
        <a:lstStyle/>
        <a:p>
          <a:endParaRPr lang="en-US" sz="2000"/>
        </a:p>
      </dgm:t>
    </dgm:pt>
    <dgm:pt modelId="{AD91548C-A05F-4905-97DD-659109BDCD58}" type="sibTrans" cxnId="{3D1F24E5-0893-4DDD-8245-E8C81CDC47CE}">
      <dgm:prSet/>
      <dgm:spPr/>
      <dgm:t>
        <a:bodyPr/>
        <a:lstStyle/>
        <a:p>
          <a:endParaRPr lang="en-US" sz="2000"/>
        </a:p>
      </dgm:t>
    </dgm:pt>
    <dgm:pt modelId="{055E2FF1-EFAB-43A6-A309-DB729DE4605F}">
      <dgm:prSet custT="1"/>
      <dgm:spPr/>
      <dgm:t>
        <a:bodyPr/>
        <a:lstStyle/>
        <a:p>
          <a:pPr rtl="0"/>
          <a:r>
            <a:rPr lang="en-US" sz="1800" dirty="0" smtClean="0"/>
            <a:t>302  Communities associated with facility or service</a:t>
          </a:r>
          <a:endParaRPr lang="en-US" sz="1800" dirty="0"/>
        </a:p>
      </dgm:t>
    </dgm:pt>
    <dgm:pt modelId="{C0B989F8-C925-4030-A3A6-157821301669}" type="parTrans" cxnId="{B88E3469-13A7-4355-92EE-86B0D3EC4234}">
      <dgm:prSet/>
      <dgm:spPr/>
      <dgm:t>
        <a:bodyPr/>
        <a:lstStyle/>
        <a:p>
          <a:endParaRPr lang="en-US" sz="2000"/>
        </a:p>
      </dgm:t>
    </dgm:pt>
    <dgm:pt modelId="{A77F5A64-FD22-4810-96D2-8282831B4DAB}" type="sibTrans" cxnId="{B88E3469-13A7-4355-92EE-86B0D3EC4234}">
      <dgm:prSet/>
      <dgm:spPr/>
      <dgm:t>
        <a:bodyPr/>
        <a:lstStyle/>
        <a:p>
          <a:endParaRPr lang="en-US" sz="2000"/>
        </a:p>
      </dgm:t>
    </dgm:pt>
    <dgm:pt modelId="{4AC3D3C1-557B-4811-B1D6-82D1B345B085}">
      <dgm:prSet custT="1"/>
      <dgm:spPr/>
      <dgm:t>
        <a:bodyPr/>
        <a:lstStyle/>
        <a:p>
          <a:pPr rtl="0"/>
          <a:r>
            <a:rPr lang="en-US" sz="2400" b="1" dirty="0" smtClean="0">
              <a:effectLst>
                <a:outerShdw blurRad="38100" dist="38100" dir="2700000" algn="tl">
                  <a:srgbClr val="000000">
                    <a:alpha val="43137"/>
                  </a:srgbClr>
                </a:outerShdw>
              </a:effectLst>
            </a:rPr>
            <a:t>By Discipline:</a:t>
          </a:r>
          <a:endParaRPr lang="en-US" sz="2400" b="1" dirty="0">
            <a:effectLst>
              <a:outerShdw blurRad="38100" dist="38100" dir="2700000" algn="tl">
                <a:srgbClr val="000000">
                  <a:alpha val="43137"/>
                </a:srgbClr>
              </a:outerShdw>
            </a:effectLst>
          </a:endParaRPr>
        </a:p>
      </dgm:t>
    </dgm:pt>
    <dgm:pt modelId="{6A60730C-01DB-4ACF-AF92-3EDBDCF41458}" type="parTrans" cxnId="{A23B9A95-F9F5-45E6-ADAF-446E4B991CC9}">
      <dgm:prSet/>
      <dgm:spPr/>
      <dgm:t>
        <a:bodyPr/>
        <a:lstStyle/>
        <a:p>
          <a:endParaRPr lang="en-US" sz="2000"/>
        </a:p>
      </dgm:t>
    </dgm:pt>
    <dgm:pt modelId="{497EB3D3-67B7-486C-96CA-0F2C07E89701}" type="sibTrans" cxnId="{A23B9A95-F9F5-45E6-ADAF-446E4B991CC9}">
      <dgm:prSet/>
      <dgm:spPr/>
      <dgm:t>
        <a:bodyPr/>
        <a:lstStyle/>
        <a:p>
          <a:endParaRPr lang="en-US" sz="2000"/>
        </a:p>
      </dgm:t>
    </dgm:pt>
    <dgm:pt modelId="{A9D29D47-44AB-4B1B-AA95-F1D548BE5F1E}">
      <dgm:prSet custT="1"/>
      <dgm:spPr/>
      <dgm:t>
        <a:bodyPr/>
        <a:lstStyle/>
        <a:p>
          <a:pPr rtl="0"/>
          <a:r>
            <a:rPr lang="en-US" sz="1800" dirty="0" smtClean="0"/>
            <a:t>245:  geo</a:t>
          </a:r>
          <a:endParaRPr lang="en-US" sz="1800" dirty="0"/>
        </a:p>
      </dgm:t>
    </dgm:pt>
    <dgm:pt modelId="{5D9F82FC-AD6A-4746-8795-4E24F0180E18}" type="parTrans" cxnId="{52E7D50C-FE4F-46F2-BD26-D86E898E9244}">
      <dgm:prSet/>
      <dgm:spPr/>
      <dgm:t>
        <a:bodyPr/>
        <a:lstStyle/>
        <a:p>
          <a:endParaRPr lang="en-US" sz="2000"/>
        </a:p>
      </dgm:t>
    </dgm:pt>
    <dgm:pt modelId="{DDF301C2-1994-44AE-ACF1-DD630410E8EA}" type="sibTrans" cxnId="{52E7D50C-FE4F-46F2-BD26-D86E898E9244}">
      <dgm:prSet/>
      <dgm:spPr/>
      <dgm:t>
        <a:bodyPr/>
        <a:lstStyle/>
        <a:p>
          <a:endParaRPr lang="en-US" sz="2000"/>
        </a:p>
      </dgm:t>
    </dgm:pt>
    <dgm:pt modelId="{70290CF1-6FC6-42FA-BC08-D9C01DE53823}">
      <dgm:prSet custT="1"/>
      <dgm:spPr/>
      <dgm:t>
        <a:bodyPr/>
        <a:lstStyle/>
        <a:p>
          <a:pPr rtl="0"/>
          <a:r>
            <a:rPr lang="en-US" sz="1800" dirty="0" smtClean="0"/>
            <a:t>22:    cyber</a:t>
          </a:r>
          <a:endParaRPr lang="en-US" sz="1800" dirty="0"/>
        </a:p>
      </dgm:t>
    </dgm:pt>
    <dgm:pt modelId="{0AED79DE-0096-4674-B86D-C6119893EF8A}" type="parTrans" cxnId="{F761B556-9E73-4328-B38E-8D4DBB5305D2}">
      <dgm:prSet/>
      <dgm:spPr/>
      <dgm:t>
        <a:bodyPr/>
        <a:lstStyle/>
        <a:p>
          <a:endParaRPr lang="en-US" sz="2000"/>
        </a:p>
      </dgm:t>
    </dgm:pt>
    <dgm:pt modelId="{F8C06628-BE2B-4DE3-9B2A-363F5EE2E1F7}" type="sibTrans" cxnId="{F761B556-9E73-4328-B38E-8D4DBB5305D2}">
      <dgm:prSet/>
      <dgm:spPr/>
      <dgm:t>
        <a:bodyPr/>
        <a:lstStyle/>
        <a:p>
          <a:endParaRPr lang="en-US" sz="2000"/>
        </a:p>
      </dgm:t>
    </dgm:pt>
    <dgm:pt modelId="{E33C27AC-08A1-42D4-88A0-50ED4FFB01A1}">
      <dgm:prSet custT="1"/>
      <dgm:spPr/>
      <dgm:t>
        <a:bodyPr/>
        <a:lstStyle/>
        <a:p>
          <a:pPr rtl="0"/>
          <a:r>
            <a:rPr lang="en-US" sz="1800" dirty="0" smtClean="0"/>
            <a:t>61:    both</a:t>
          </a:r>
          <a:endParaRPr lang="en-US" sz="1800" dirty="0"/>
        </a:p>
      </dgm:t>
    </dgm:pt>
    <dgm:pt modelId="{A86A9A68-EC0D-4B48-BE86-5026C8E63F66}" type="parTrans" cxnId="{8C146A48-E546-4360-91CF-EECD76458318}">
      <dgm:prSet/>
      <dgm:spPr/>
      <dgm:t>
        <a:bodyPr/>
        <a:lstStyle/>
        <a:p>
          <a:endParaRPr lang="en-US" sz="2000"/>
        </a:p>
      </dgm:t>
    </dgm:pt>
    <dgm:pt modelId="{7011F1FB-6406-4268-93CB-B329014D226C}" type="sibTrans" cxnId="{8C146A48-E546-4360-91CF-EECD76458318}">
      <dgm:prSet/>
      <dgm:spPr/>
      <dgm:t>
        <a:bodyPr/>
        <a:lstStyle/>
        <a:p>
          <a:endParaRPr lang="en-US" sz="2000"/>
        </a:p>
      </dgm:t>
    </dgm:pt>
    <dgm:pt modelId="{6604FA28-BD5B-4346-A8EF-B5F16990B604}">
      <dgm:prSet custT="1"/>
      <dgm:spPr/>
      <dgm:t>
        <a:bodyPr/>
        <a:lstStyle/>
        <a:p>
          <a:pPr rtl="0"/>
          <a:r>
            <a:rPr lang="en-US" sz="1800" dirty="0" smtClean="0"/>
            <a:t>29:    other</a:t>
          </a:r>
          <a:endParaRPr lang="en-US" sz="1800" dirty="0"/>
        </a:p>
      </dgm:t>
    </dgm:pt>
    <dgm:pt modelId="{D2D82B30-8183-4602-9A6F-4020F96FCF30}" type="parTrans" cxnId="{E55BAA2D-2201-43F5-9BC4-4468EC72FDA0}">
      <dgm:prSet/>
      <dgm:spPr/>
      <dgm:t>
        <a:bodyPr/>
        <a:lstStyle/>
        <a:p>
          <a:endParaRPr lang="en-US" sz="2000"/>
        </a:p>
      </dgm:t>
    </dgm:pt>
    <dgm:pt modelId="{2374A8A0-72F6-4097-9858-33ABF0E0D355}" type="sibTrans" cxnId="{E55BAA2D-2201-43F5-9BC4-4468EC72FDA0}">
      <dgm:prSet/>
      <dgm:spPr/>
      <dgm:t>
        <a:bodyPr/>
        <a:lstStyle/>
        <a:p>
          <a:endParaRPr lang="en-US" sz="2000"/>
        </a:p>
      </dgm:t>
    </dgm:pt>
    <dgm:pt modelId="{B5A1CA7B-4EBB-4394-8556-35D481D66E32}">
      <dgm:prSet custT="1"/>
      <dgm:spPr/>
      <dgm:t>
        <a:bodyPr/>
        <a:lstStyle/>
        <a:p>
          <a:pPr rtl="0"/>
          <a:r>
            <a:rPr lang="en-US" sz="2400" b="1" dirty="0" smtClean="0">
              <a:effectLst>
                <a:outerShdw blurRad="38100" dist="38100" dir="2700000" algn="tl">
                  <a:srgbClr val="000000">
                    <a:alpha val="43137"/>
                  </a:srgbClr>
                </a:outerShdw>
              </a:effectLst>
            </a:rPr>
            <a:t>Sample Questions</a:t>
          </a:r>
          <a:endParaRPr lang="en-US" sz="2400" b="1" dirty="0">
            <a:effectLst>
              <a:outerShdw blurRad="38100" dist="38100" dir="2700000" algn="tl">
                <a:srgbClr val="000000">
                  <a:alpha val="43137"/>
                </a:srgbClr>
              </a:outerShdw>
            </a:effectLst>
          </a:endParaRPr>
        </a:p>
      </dgm:t>
    </dgm:pt>
    <dgm:pt modelId="{27B37350-1EEA-4145-B957-CF73D20A96EF}" type="parTrans" cxnId="{8CD1769D-B9AB-4519-B166-2E1B7A848E59}">
      <dgm:prSet/>
      <dgm:spPr/>
      <dgm:t>
        <a:bodyPr/>
        <a:lstStyle/>
        <a:p>
          <a:endParaRPr lang="en-US" sz="2000"/>
        </a:p>
      </dgm:t>
    </dgm:pt>
    <dgm:pt modelId="{DC35E421-8335-4B27-B43B-AA17E9153602}" type="sibTrans" cxnId="{8CD1769D-B9AB-4519-B166-2E1B7A848E59}">
      <dgm:prSet/>
      <dgm:spPr/>
      <dgm:t>
        <a:bodyPr/>
        <a:lstStyle/>
        <a:p>
          <a:endParaRPr lang="en-US" sz="2000"/>
        </a:p>
      </dgm:t>
    </dgm:pt>
    <dgm:pt modelId="{5A02913E-1870-4A91-B34D-F143EF608F36}">
      <dgm:prSet custT="1"/>
      <dgm:spPr/>
      <dgm:t>
        <a:bodyPr/>
        <a:lstStyle/>
        <a:p>
          <a:pPr rtl="0"/>
          <a:r>
            <a:rPr lang="en-US" sz="1800" dirty="0" smtClean="0"/>
            <a:t>This is the first I have heard of EarthCube. 183        ( 51.3% )</a:t>
          </a:r>
          <a:endParaRPr lang="en-US" sz="1800" dirty="0"/>
        </a:p>
      </dgm:t>
    </dgm:pt>
    <dgm:pt modelId="{8B485DE8-DB49-4C9E-9B60-61CDC193C96A}" type="parTrans" cxnId="{A0A40FE7-E120-4F88-A074-03FDE728BA85}">
      <dgm:prSet/>
      <dgm:spPr/>
      <dgm:t>
        <a:bodyPr/>
        <a:lstStyle/>
        <a:p>
          <a:endParaRPr lang="en-US" sz="2000"/>
        </a:p>
      </dgm:t>
    </dgm:pt>
    <dgm:pt modelId="{1DCEBF58-5F0D-4912-A264-ACC6B84C89DB}" type="sibTrans" cxnId="{A0A40FE7-E120-4F88-A074-03FDE728BA85}">
      <dgm:prSet/>
      <dgm:spPr/>
      <dgm:t>
        <a:bodyPr/>
        <a:lstStyle/>
        <a:p>
          <a:endParaRPr lang="en-US" sz="2000"/>
        </a:p>
      </dgm:t>
    </dgm:pt>
    <dgm:pt modelId="{3FD84251-A3D6-40D9-AA15-77C6BAB4A4CF}">
      <dgm:prSet custT="1"/>
      <dgm:spPr/>
      <dgm:t>
        <a:bodyPr/>
        <a:lstStyle/>
        <a:p>
          <a:pPr rtl="0"/>
          <a:r>
            <a:rPr lang="en-US" sz="1800" dirty="0" smtClean="0"/>
            <a:t>I am aware of EarthCube but I have no direct experience  --- 93    </a:t>
          </a:r>
          <a:endParaRPr lang="en-US" sz="1800" dirty="0"/>
        </a:p>
      </dgm:t>
    </dgm:pt>
    <dgm:pt modelId="{82E29D65-DC15-4D23-9760-8339C923AD9C}" type="parTrans" cxnId="{4C4826A3-840B-4FE2-8195-70DD60856A0E}">
      <dgm:prSet/>
      <dgm:spPr/>
      <dgm:t>
        <a:bodyPr/>
        <a:lstStyle/>
        <a:p>
          <a:endParaRPr lang="en-US" sz="2000"/>
        </a:p>
      </dgm:t>
    </dgm:pt>
    <dgm:pt modelId="{E06C469A-C49C-4782-942F-F1431459086A}" type="sibTrans" cxnId="{4C4826A3-840B-4FE2-8195-70DD60856A0E}">
      <dgm:prSet/>
      <dgm:spPr/>
      <dgm:t>
        <a:bodyPr/>
        <a:lstStyle/>
        <a:p>
          <a:endParaRPr lang="en-US" sz="2000"/>
        </a:p>
      </dgm:t>
    </dgm:pt>
    <dgm:pt modelId="{505D0A25-1D83-4D6C-A4D8-507B76A281AF}">
      <dgm:prSet custT="1"/>
      <dgm:spPr/>
      <dgm:t>
        <a:bodyPr/>
        <a:lstStyle/>
        <a:p>
          <a:pPr rtl="0"/>
          <a:r>
            <a:rPr lang="en-US" sz="1800" dirty="0" smtClean="0"/>
            <a:t>I have visited </a:t>
          </a:r>
          <a:r>
            <a:rPr lang="en-US" sz="1800" dirty="0" err="1" smtClean="0"/>
            <a:t>EarthCube's</a:t>
          </a:r>
          <a:r>
            <a:rPr lang="en-US" sz="1800" dirty="0" smtClean="0"/>
            <a:t> web site but I am not currently participating --- 41    </a:t>
          </a:r>
          <a:endParaRPr lang="en-US" sz="1800" dirty="0"/>
        </a:p>
      </dgm:t>
    </dgm:pt>
    <dgm:pt modelId="{833CDD6C-909A-47B2-83C2-10348474366C}" type="parTrans" cxnId="{78D595FE-A130-4CDF-86B3-2C4D76532FF6}">
      <dgm:prSet/>
      <dgm:spPr/>
      <dgm:t>
        <a:bodyPr/>
        <a:lstStyle/>
        <a:p>
          <a:endParaRPr lang="en-US" sz="2000"/>
        </a:p>
      </dgm:t>
    </dgm:pt>
    <dgm:pt modelId="{7AA60F80-20A5-4B00-8982-AAD18B61519B}" type="sibTrans" cxnId="{78D595FE-A130-4CDF-86B3-2C4D76532FF6}">
      <dgm:prSet/>
      <dgm:spPr/>
      <dgm:t>
        <a:bodyPr/>
        <a:lstStyle/>
        <a:p>
          <a:endParaRPr lang="en-US" sz="2000"/>
        </a:p>
      </dgm:t>
    </dgm:pt>
    <dgm:pt modelId="{5B6B9443-CB48-454F-BDB0-9CE2BB19A75D}">
      <dgm:prSet custT="1"/>
      <dgm:spPr/>
      <dgm:t>
        <a:bodyPr/>
        <a:lstStyle/>
        <a:p>
          <a:pPr rtl="0"/>
          <a:r>
            <a:rPr lang="en-US" sz="1800" dirty="0" smtClean="0"/>
            <a:t>I have participated in EarthCube discussions, but I am not part of any </a:t>
          </a:r>
          <a:br>
            <a:rPr lang="en-US" sz="1800" dirty="0" smtClean="0"/>
          </a:br>
          <a:r>
            <a:rPr lang="en-US" sz="1800" dirty="0" smtClean="0"/>
            <a:t>  EarthCube communities --- 20      </a:t>
          </a:r>
          <a:endParaRPr lang="en-US" sz="1800" dirty="0"/>
        </a:p>
      </dgm:t>
    </dgm:pt>
    <dgm:pt modelId="{6AC00701-378A-4C44-8480-609674388610}" type="parTrans" cxnId="{B9880A4A-EC63-40DB-B7ED-D39A67FC86E0}">
      <dgm:prSet/>
      <dgm:spPr/>
      <dgm:t>
        <a:bodyPr/>
        <a:lstStyle/>
        <a:p>
          <a:endParaRPr lang="en-US" sz="2000"/>
        </a:p>
      </dgm:t>
    </dgm:pt>
    <dgm:pt modelId="{D4E0926D-AB3B-4F92-9A5F-7B73ADDECF66}" type="sibTrans" cxnId="{B9880A4A-EC63-40DB-B7ED-D39A67FC86E0}">
      <dgm:prSet/>
      <dgm:spPr/>
      <dgm:t>
        <a:bodyPr/>
        <a:lstStyle/>
        <a:p>
          <a:endParaRPr lang="en-US" sz="2000"/>
        </a:p>
      </dgm:t>
    </dgm:pt>
    <dgm:pt modelId="{78B115EC-AE21-4678-A96E-90812FAF9E71}">
      <dgm:prSet custT="1"/>
      <dgm:spPr/>
      <dgm:t>
        <a:bodyPr/>
        <a:lstStyle/>
        <a:p>
          <a:pPr rtl="0"/>
          <a:r>
            <a:rPr lang="en-US" sz="1800" dirty="0" smtClean="0"/>
            <a:t>I am actively involved with one or more EarthCube communities --- 18       </a:t>
          </a:r>
          <a:endParaRPr lang="en-US" sz="1800" dirty="0"/>
        </a:p>
      </dgm:t>
    </dgm:pt>
    <dgm:pt modelId="{41CF9B0E-262A-4B87-999C-BBE1B7CDA1BB}" type="parTrans" cxnId="{6614BCF7-2D02-44ED-94E4-BE929D77C49F}">
      <dgm:prSet/>
      <dgm:spPr/>
      <dgm:t>
        <a:bodyPr/>
        <a:lstStyle/>
        <a:p>
          <a:endParaRPr lang="en-US" sz="2000"/>
        </a:p>
      </dgm:t>
    </dgm:pt>
    <dgm:pt modelId="{0E37B4AB-105E-4FC4-B639-8B4A338FAEE2}" type="sibTrans" cxnId="{6614BCF7-2D02-44ED-94E4-BE929D77C49F}">
      <dgm:prSet/>
      <dgm:spPr/>
      <dgm:t>
        <a:bodyPr/>
        <a:lstStyle/>
        <a:p>
          <a:endParaRPr lang="en-US" sz="2000"/>
        </a:p>
      </dgm:t>
    </dgm:pt>
    <dgm:pt modelId="{89477896-18C2-436A-AC59-0F3FF6958807}">
      <dgm:prSet custT="1"/>
      <dgm:spPr/>
      <dgm:t>
        <a:bodyPr/>
        <a:lstStyle/>
        <a:p>
          <a:pPr rtl="0"/>
          <a:r>
            <a:rPr lang="en-US" sz="1800" dirty="0" smtClean="0"/>
            <a:t>I am assuming leadership roles within one or more EarthCube communities  --- 2     </a:t>
          </a:r>
          <a:endParaRPr lang="en-US" sz="1800" dirty="0"/>
        </a:p>
      </dgm:t>
    </dgm:pt>
    <dgm:pt modelId="{CD912384-BBBC-4D45-A10C-CA5B50E30612}" type="parTrans" cxnId="{DD417BBE-F167-4AE7-8236-9A4CD0A0467D}">
      <dgm:prSet/>
      <dgm:spPr/>
      <dgm:t>
        <a:bodyPr/>
        <a:lstStyle/>
        <a:p>
          <a:endParaRPr lang="en-US" sz="2000"/>
        </a:p>
      </dgm:t>
    </dgm:pt>
    <dgm:pt modelId="{3B6CFC09-B3DC-4C53-BC24-BFFC6A46CA12}" type="sibTrans" cxnId="{DD417BBE-F167-4AE7-8236-9A4CD0A0467D}">
      <dgm:prSet/>
      <dgm:spPr/>
      <dgm:t>
        <a:bodyPr/>
        <a:lstStyle/>
        <a:p>
          <a:endParaRPr lang="en-US" sz="2000"/>
        </a:p>
      </dgm:t>
    </dgm:pt>
    <dgm:pt modelId="{249339E3-1583-427B-BB73-C99A8E6976A7}">
      <dgm:prSet custT="1"/>
      <dgm:spPr/>
      <dgm:t>
        <a:bodyPr/>
        <a:lstStyle/>
        <a:p>
          <a:pPr rtl="0"/>
          <a:r>
            <a:rPr lang="en-US" sz="2400" b="1" dirty="0" smtClean="0">
              <a:solidFill>
                <a:schemeClr val="bg1"/>
              </a:solidFill>
              <a:effectLst>
                <a:outerShdw blurRad="38100" dist="38100" dir="2700000" algn="tl">
                  <a:srgbClr val="000000">
                    <a:alpha val="43137"/>
                  </a:srgbClr>
                </a:outerShdw>
              </a:effectLst>
            </a:rPr>
            <a:t>By Campaign</a:t>
          </a:r>
          <a:endParaRPr lang="en-US" sz="2400" b="1" dirty="0">
            <a:solidFill>
              <a:schemeClr val="bg1"/>
            </a:solidFill>
            <a:effectLst>
              <a:outerShdw blurRad="38100" dist="38100" dir="2700000" algn="tl">
                <a:srgbClr val="000000">
                  <a:alpha val="43137"/>
                </a:srgbClr>
              </a:outerShdw>
            </a:effectLst>
          </a:endParaRPr>
        </a:p>
      </dgm:t>
    </dgm:pt>
    <dgm:pt modelId="{643A7F0A-D20B-4DBC-8D95-3606504A18B3}" type="parTrans" cxnId="{55CE4AA6-30DA-412D-B315-706B9C54A7E9}">
      <dgm:prSet/>
      <dgm:spPr/>
      <dgm:t>
        <a:bodyPr/>
        <a:lstStyle/>
        <a:p>
          <a:endParaRPr lang="en-US" sz="2000"/>
        </a:p>
      </dgm:t>
    </dgm:pt>
    <dgm:pt modelId="{D8BE198C-DFE8-4249-8B48-B006DF234332}" type="sibTrans" cxnId="{55CE4AA6-30DA-412D-B315-706B9C54A7E9}">
      <dgm:prSet/>
      <dgm:spPr/>
      <dgm:t>
        <a:bodyPr/>
        <a:lstStyle/>
        <a:p>
          <a:endParaRPr lang="en-US" sz="2000"/>
        </a:p>
      </dgm:t>
    </dgm:pt>
    <dgm:pt modelId="{0C08B60B-9C86-4F05-93CB-97663532F0E6}" type="pres">
      <dgm:prSet presAssocID="{5B1F42C6-DFB1-4B83-A2F9-A1C4D181A038}" presName="linear" presStyleCnt="0">
        <dgm:presLayoutVars>
          <dgm:animLvl val="lvl"/>
          <dgm:resizeHandles val="exact"/>
        </dgm:presLayoutVars>
      </dgm:prSet>
      <dgm:spPr/>
      <dgm:t>
        <a:bodyPr/>
        <a:lstStyle/>
        <a:p>
          <a:endParaRPr lang="en-US"/>
        </a:p>
      </dgm:t>
    </dgm:pt>
    <dgm:pt modelId="{1565DE56-75B9-4275-953C-F62448CA018B}" type="pres">
      <dgm:prSet presAssocID="{249339E3-1583-427B-BB73-C99A8E6976A7}" presName="parentText" presStyleLbl="node1" presStyleIdx="0" presStyleCnt="3">
        <dgm:presLayoutVars>
          <dgm:chMax val="0"/>
          <dgm:bulletEnabled val="1"/>
        </dgm:presLayoutVars>
      </dgm:prSet>
      <dgm:spPr/>
      <dgm:t>
        <a:bodyPr/>
        <a:lstStyle/>
        <a:p>
          <a:endParaRPr lang="en-US"/>
        </a:p>
      </dgm:t>
    </dgm:pt>
    <dgm:pt modelId="{C42F373E-2393-437D-B545-13D389254EB6}" type="pres">
      <dgm:prSet presAssocID="{249339E3-1583-427B-BB73-C99A8E6976A7}" presName="childText" presStyleLbl="revTx" presStyleIdx="0" presStyleCnt="3">
        <dgm:presLayoutVars>
          <dgm:bulletEnabled val="1"/>
        </dgm:presLayoutVars>
      </dgm:prSet>
      <dgm:spPr/>
      <dgm:t>
        <a:bodyPr/>
        <a:lstStyle/>
        <a:p>
          <a:endParaRPr lang="en-US"/>
        </a:p>
      </dgm:t>
    </dgm:pt>
    <dgm:pt modelId="{A86E65CF-93C3-4B03-86D6-27978BD529AC}" type="pres">
      <dgm:prSet presAssocID="{4AC3D3C1-557B-4811-B1D6-82D1B345B085}" presName="parentText" presStyleLbl="node1" presStyleIdx="1" presStyleCnt="3">
        <dgm:presLayoutVars>
          <dgm:chMax val="0"/>
          <dgm:bulletEnabled val="1"/>
        </dgm:presLayoutVars>
      </dgm:prSet>
      <dgm:spPr/>
      <dgm:t>
        <a:bodyPr/>
        <a:lstStyle/>
        <a:p>
          <a:endParaRPr lang="en-US"/>
        </a:p>
      </dgm:t>
    </dgm:pt>
    <dgm:pt modelId="{E5F49C59-A19C-42F5-B7A5-6676FCD505F7}" type="pres">
      <dgm:prSet presAssocID="{4AC3D3C1-557B-4811-B1D6-82D1B345B085}" presName="childText" presStyleLbl="revTx" presStyleIdx="1" presStyleCnt="3">
        <dgm:presLayoutVars>
          <dgm:bulletEnabled val="1"/>
        </dgm:presLayoutVars>
      </dgm:prSet>
      <dgm:spPr/>
      <dgm:t>
        <a:bodyPr/>
        <a:lstStyle/>
        <a:p>
          <a:endParaRPr lang="en-US"/>
        </a:p>
      </dgm:t>
    </dgm:pt>
    <dgm:pt modelId="{27FDD4DB-3F37-460D-89E8-611F51844996}" type="pres">
      <dgm:prSet presAssocID="{B5A1CA7B-4EBB-4394-8556-35D481D66E32}" presName="parentText" presStyleLbl="node1" presStyleIdx="2" presStyleCnt="3">
        <dgm:presLayoutVars>
          <dgm:chMax val="0"/>
          <dgm:bulletEnabled val="1"/>
        </dgm:presLayoutVars>
      </dgm:prSet>
      <dgm:spPr/>
      <dgm:t>
        <a:bodyPr/>
        <a:lstStyle/>
        <a:p>
          <a:endParaRPr lang="en-US"/>
        </a:p>
      </dgm:t>
    </dgm:pt>
    <dgm:pt modelId="{69159243-3064-4A86-AD80-7A04D387DF9A}" type="pres">
      <dgm:prSet presAssocID="{B5A1CA7B-4EBB-4394-8556-35D481D66E32}" presName="childText" presStyleLbl="revTx" presStyleIdx="2" presStyleCnt="3">
        <dgm:presLayoutVars>
          <dgm:bulletEnabled val="1"/>
        </dgm:presLayoutVars>
      </dgm:prSet>
      <dgm:spPr/>
      <dgm:t>
        <a:bodyPr/>
        <a:lstStyle/>
        <a:p>
          <a:endParaRPr lang="en-US"/>
        </a:p>
      </dgm:t>
    </dgm:pt>
  </dgm:ptLst>
  <dgm:cxnLst>
    <dgm:cxn modelId="{E55BAA2D-2201-43F5-9BC4-4468EC72FDA0}" srcId="{4AC3D3C1-557B-4811-B1D6-82D1B345B085}" destId="{6604FA28-BD5B-4346-A8EF-B5F16990B604}" srcOrd="3" destOrd="0" parTransId="{D2D82B30-8183-4602-9A6F-4020F96FCF30}" sibTransId="{2374A8A0-72F6-4097-9858-33ABF0E0D355}"/>
    <dgm:cxn modelId="{B88E3469-13A7-4355-92EE-86B0D3EC4234}" srcId="{249339E3-1583-427B-BB73-C99A8E6976A7}" destId="{055E2FF1-EFAB-43A6-A309-DB729DE4605F}" srcOrd="1" destOrd="0" parTransId="{C0B989F8-C925-4030-A3A6-157821301669}" sibTransId="{A77F5A64-FD22-4810-96D2-8282831B4DAB}"/>
    <dgm:cxn modelId="{6D7E1416-2344-4F02-BDDB-35D7F903FA44}" type="presOf" srcId="{70290CF1-6FC6-42FA-BC08-D9C01DE53823}" destId="{E5F49C59-A19C-42F5-B7A5-6676FCD505F7}" srcOrd="0" destOrd="1" presId="urn:microsoft.com/office/officeart/2005/8/layout/vList2"/>
    <dgm:cxn modelId="{9F9355A8-B7E5-492D-845A-1CD1A24509D2}" type="presOf" srcId="{B5A1CA7B-4EBB-4394-8556-35D481D66E32}" destId="{27FDD4DB-3F37-460D-89E8-611F51844996}" srcOrd="0" destOrd="0" presId="urn:microsoft.com/office/officeart/2005/8/layout/vList2"/>
    <dgm:cxn modelId="{AAC87976-0E86-4DF9-B99F-C131F5E8CDBA}" type="presOf" srcId="{505D0A25-1D83-4D6C-A4D8-507B76A281AF}" destId="{69159243-3064-4A86-AD80-7A04D387DF9A}" srcOrd="0" destOrd="2" presId="urn:microsoft.com/office/officeart/2005/8/layout/vList2"/>
    <dgm:cxn modelId="{A0A40FE7-E120-4F88-A074-03FDE728BA85}" srcId="{B5A1CA7B-4EBB-4394-8556-35D481D66E32}" destId="{5A02913E-1870-4A91-B34D-F143EF608F36}" srcOrd="0" destOrd="0" parTransId="{8B485DE8-DB49-4C9E-9B60-61CDC193C96A}" sibTransId="{1DCEBF58-5F0D-4912-A264-ACC6B84C89DB}"/>
    <dgm:cxn modelId="{3D1F24E5-0893-4DDD-8245-E8C81CDC47CE}" srcId="{249339E3-1583-427B-BB73-C99A8E6976A7}" destId="{D3320310-FFCD-4328-AC7E-B36290E082AD}" srcOrd="0" destOrd="0" parTransId="{06B01825-03BD-450D-9312-E2C582C80525}" sibTransId="{AD91548C-A05F-4905-97DD-659109BDCD58}"/>
    <dgm:cxn modelId="{7B09F61F-EE4B-4DA2-A960-2386BB64C836}" type="presOf" srcId="{5A02913E-1870-4A91-B34D-F143EF608F36}" destId="{69159243-3064-4A86-AD80-7A04D387DF9A}" srcOrd="0" destOrd="0" presId="urn:microsoft.com/office/officeart/2005/8/layout/vList2"/>
    <dgm:cxn modelId="{FE317717-FCF9-4945-A3DC-0DB5CF7E0CF1}" type="presOf" srcId="{A9D29D47-44AB-4B1B-AA95-F1D548BE5F1E}" destId="{E5F49C59-A19C-42F5-B7A5-6676FCD505F7}" srcOrd="0" destOrd="0" presId="urn:microsoft.com/office/officeart/2005/8/layout/vList2"/>
    <dgm:cxn modelId="{33FA9D25-C7FE-4695-BC51-ED1589233CBF}" type="presOf" srcId="{E33C27AC-08A1-42D4-88A0-50ED4FFB01A1}" destId="{E5F49C59-A19C-42F5-B7A5-6676FCD505F7}" srcOrd="0" destOrd="2" presId="urn:microsoft.com/office/officeart/2005/8/layout/vList2"/>
    <dgm:cxn modelId="{78D595FE-A130-4CDF-86B3-2C4D76532FF6}" srcId="{B5A1CA7B-4EBB-4394-8556-35D481D66E32}" destId="{505D0A25-1D83-4D6C-A4D8-507B76A281AF}" srcOrd="2" destOrd="0" parTransId="{833CDD6C-909A-47B2-83C2-10348474366C}" sibTransId="{7AA60F80-20A5-4B00-8982-AAD18B61519B}"/>
    <dgm:cxn modelId="{B9880A4A-EC63-40DB-B7ED-D39A67FC86E0}" srcId="{B5A1CA7B-4EBB-4394-8556-35D481D66E32}" destId="{5B6B9443-CB48-454F-BDB0-9CE2BB19A75D}" srcOrd="3" destOrd="0" parTransId="{6AC00701-378A-4C44-8480-609674388610}" sibTransId="{D4E0926D-AB3B-4F92-9A5F-7B73ADDECF66}"/>
    <dgm:cxn modelId="{7539832E-C89F-486C-9350-B37D7F89D75B}" type="presOf" srcId="{89477896-18C2-436A-AC59-0F3FF6958807}" destId="{69159243-3064-4A86-AD80-7A04D387DF9A}" srcOrd="0" destOrd="5" presId="urn:microsoft.com/office/officeart/2005/8/layout/vList2"/>
    <dgm:cxn modelId="{B6F9066C-14C4-451A-B896-EFD3B1403E6F}" type="presOf" srcId="{78B115EC-AE21-4678-A96E-90812FAF9E71}" destId="{69159243-3064-4A86-AD80-7A04D387DF9A}" srcOrd="0" destOrd="4" presId="urn:microsoft.com/office/officeart/2005/8/layout/vList2"/>
    <dgm:cxn modelId="{D13DA99B-4A28-4D13-84E6-2F44ACED1E15}" type="presOf" srcId="{249339E3-1583-427B-BB73-C99A8E6976A7}" destId="{1565DE56-75B9-4275-953C-F62448CA018B}" srcOrd="0" destOrd="0" presId="urn:microsoft.com/office/officeart/2005/8/layout/vList2"/>
    <dgm:cxn modelId="{8CD1769D-B9AB-4519-B166-2E1B7A848E59}" srcId="{5B1F42C6-DFB1-4B83-A2F9-A1C4D181A038}" destId="{B5A1CA7B-4EBB-4394-8556-35D481D66E32}" srcOrd="2" destOrd="0" parTransId="{27B37350-1EEA-4145-B957-CF73D20A96EF}" sibTransId="{DC35E421-8335-4B27-B43B-AA17E9153602}"/>
    <dgm:cxn modelId="{8C146A48-E546-4360-91CF-EECD76458318}" srcId="{4AC3D3C1-557B-4811-B1D6-82D1B345B085}" destId="{E33C27AC-08A1-42D4-88A0-50ED4FFB01A1}" srcOrd="2" destOrd="0" parTransId="{A86A9A68-EC0D-4B48-BE86-5026C8E63F66}" sibTransId="{7011F1FB-6406-4268-93CB-B329014D226C}"/>
    <dgm:cxn modelId="{4C4826A3-840B-4FE2-8195-70DD60856A0E}" srcId="{B5A1CA7B-4EBB-4394-8556-35D481D66E32}" destId="{3FD84251-A3D6-40D9-AA15-77C6BAB4A4CF}" srcOrd="1" destOrd="0" parTransId="{82E29D65-DC15-4D23-9760-8339C923AD9C}" sibTransId="{E06C469A-C49C-4782-942F-F1431459086A}"/>
    <dgm:cxn modelId="{52E7D50C-FE4F-46F2-BD26-D86E898E9244}" srcId="{4AC3D3C1-557B-4811-B1D6-82D1B345B085}" destId="{A9D29D47-44AB-4B1B-AA95-F1D548BE5F1E}" srcOrd="0" destOrd="0" parTransId="{5D9F82FC-AD6A-4746-8795-4E24F0180E18}" sibTransId="{DDF301C2-1994-44AE-ACF1-DD630410E8EA}"/>
    <dgm:cxn modelId="{DD417BBE-F167-4AE7-8236-9A4CD0A0467D}" srcId="{B5A1CA7B-4EBB-4394-8556-35D481D66E32}" destId="{89477896-18C2-436A-AC59-0F3FF6958807}" srcOrd="5" destOrd="0" parTransId="{CD912384-BBBC-4D45-A10C-CA5B50E30612}" sibTransId="{3B6CFC09-B3DC-4C53-BC24-BFFC6A46CA12}"/>
    <dgm:cxn modelId="{BF8E59B1-488F-4E5F-BB94-7D11A841D8AB}" type="presOf" srcId="{5B6B9443-CB48-454F-BDB0-9CE2BB19A75D}" destId="{69159243-3064-4A86-AD80-7A04D387DF9A}" srcOrd="0" destOrd="3" presId="urn:microsoft.com/office/officeart/2005/8/layout/vList2"/>
    <dgm:cxn modelId="{A23B9A95-F9F5-45E6-ADAF-446E4B991CC9}" srcId="{5B1F42C6-DFB1-4B83-A2F9-A1C4D181A038}" destId="{4AC3D3C1-557B-4811-B1D6-82D1B345B085}" srcOrd="1" destOrd="0" parTransId="{6A60730C-01DB-4ACF-AF92-3EDBDCF41458}" sibTransId="{497EB3D3-67B7-486C-96CA-0F2C07E89701}"/>
    <dgm:cxn modelId="{F761B556-9E73-4328-B38E-8D4DBB5305D2}" srcId="{4AC3D3C1-557B-4811-B1D6-82D1B345B085}" destId="{70290CF1-6FC6-42FA-BC08-D9C01DE53823}" srcOrd="1" destOrd="0" parTransId="{0AED79DE-0096-4674-B86D-C6119893EF8A}" sibTransId="{F8C06628-BE2B-4DE3-9B2A-363F5EE2E1F7}"/>
    <dgm:cxn modelId="{0DA62261-0D9A-4A7B-B33D-3D97B7D5B3E4}" type="presOf" srcId="{5B1F42C6-DFB1-4B83-A2F9-A1C4D181A038}" destId="{0C08B60B-9C86-4F05-93CB-97663532F0E6}" srcOrd="0" destOrd="0" presId="urn:microsoft.com/office/officeart/2005/8/layout/vList2"/>
    <dgm:cxn modelId="{18F4DE7A-09BE-4D60-AB78-5DF3A36CADDE}" type="presOf" srcId="{3FD84251-A3D6-40D9-AA15-77C6BAB4A4CF}" destId="{69159243-3064-4A86-AD80-7A04D387DF9A}" srcOrd="0" destOrd="1" presId="urn:microsoft.com/office/officeart/2005/8/layout/vList2"/>
    <dgm:cxn modelId="{55CE4AA6-30DA-412D-B315-706B9C54A7E9}" srcId="{5B1F42C6-DFB1-4B83-A2F9-A1C4D181A038}" destId="{249339E3-1583-427B-BB73-C99A8E6976A7}" srcOrd="0" destOrd="0" parTransId="{643A7F0A-D20B-4DBC-8D95-3606504A18B3}" sibTransId="{D8BE198C-DFE8-4249-8B48-B006DF234332}"/>
    <dgm:cxn modelId="{992456A7-A3CE-45FD-A6C4-D5C1CE4D7A08}" type="presOf" srcId="{4AC3D3C1-557B-4811-B1D6-82D1B345B085}" destId="{A86E65CF-93C3-4B03-86D6-27978BD529AC}" srcOrd="0" destOrd="0" presId="urn:microsoft.com/office/officeart/2005/8/layout/vList2"/>
    <dgm:cxn modelId="{68171B61-78BA-4A42-A74D-3A8FD379C61E}" type="presOf" srcId="{6604FA28-BD5B-4346-A8EF-B5F16990B604}" destId="{E5F49C59-A19C-42F5-B7A5-6676FCD505F7}" srcOrd="0" destOrd="3" presId="urn:microsoft.com/office/officeart/2005/8/layout/vList2"/>
    <dgm:cxn modelId="{6614BCF7-2D02-44ED-94E4-BE929D77C49F}" srcId="{B5A1CA7B-4EBB-4394-8556-35D481D66E32}" destId="{78B115EC-AE21-4678-A96E-90812FAF9E71}" srcOrd="4" destOrd="0" parTransId="{41CF9B0E-262A-4B87-999C-BBE1B7CDA1BB}" sibTransId="{0E37B4AB-105E-4FC4-B639-8B4A338FAEE2}"/>
    <dgm:cxn modelId="{B1C37CEC-4D2E-4A78-9379-1E9170FFD1AF}" type="presOf" srcId="{055E2FF1-EFAB-43A6-A309-DB729DE4605F}" destId="{C42F373E-2393-437D-B545-13D389254EB6}" srcOrd="0" destOrd="1" presId="urn:microsoft.com/office/officeart/2005/8/layout/vList2"/>
    <dgm:cxn modelId="{3566FDDC-CEE4-4CAA-AB98-F6CB8FC653C0}" type="presOf" srcId="{D3320310-FFCD-4328-AC7E-B36290E082AD}" destId="{C42F373E-2393-437D-B545-13D389254EB6}" srcOrd="0" destOrd="0" presId="urn:microsoft.com/office/officeart/2005/8/layout/vList2"/>
    <dgm:cxn modelId="{B280CBB9-B402-4430-B0D5-DF891D51BBDE}" type="presParOf" srcId="{0C08B60B-9C86-4F05-93CB-97663532F0E6}" destId="{1565DE56-75B9-4275-953C-F62448CA018B}" srcOrd="0" destOrd="0" presId="urn:microsoft.com/office/officeart/2005/8/layout/vList2"/>
    <dgm:cxn modelId="{A64035DA-6A2B-4FB7-A4BD-E15D4A68A5E0}" type="presParOf" srcId="{0C08B60B-9C86-4F05-93CB-97663532F0E6}" destId="{C42F373E-2393-437D-B545-13D389254EB6}" srcOrd="1" destOrd="0" presId="urn:microsoft.com/office/officeart/2005/8/layout/vList2"/>
    <dgm:cxn modelId="{8DFD426C-1F23-4020-B21C-580A76B1CC9D}" type="presParOf" srcId="{0C08B60B-9C86-4F05-93CB-97663532F0E6}" destId="{A86E65CF-93C3-4B03-86D6-27978BD529AC}" srcOrd="2" destOrd="0" presId="urn:microsoft.com/office/officeart/2005/8/layout/vList2"/>
    <dgm:cxn modelId="{E9A0079F-48A1-4115-BF38-5AE423313407}" type="presParOf" srcId="{0C08B60B-9C86-4F05-93CB-97663532F0E6}" destId="{E5F49C59-A19C-42F5-B7A5-6676FCD505F7}" srcOrd="3" destOrd="0" presId="urn:microsoft.com/office/officeart/2005/8/layout/vList2"/>
    <dgm:cxn modelId="{BB636C7F-8370-4812-B928-53F390ACABA2}" type="presParOf" srcId="{0C08B60B-9C86-4F05-93CB-97663532F0E6}" destId="{27FDD4DB-3F37-460D-89E8-611F51844996}" srcOrd="4" destOrd="0" presId="urn:microsoft.com/office/officeart/2005/8/layout/vList2"/>
    <dgm:cxn modelId="{4E649ECB-95DB-495D-9916-73E71C2AE261}" type="presParOf" srcId="{0C08B60B-9C86-4F05-93CB-97663532F0E6}" destId="{69159243-3064-4A86-AD80-7A04D387DF9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29BDB-9A37-8E4C-9E21-BFE4FDD0E82D}" type="doc">
      <dgm:prSet loTypeId="urn:microsoft.com/office/officeart/2005/8/layout/default#2" loCatId="" qsTypeId="urn:microsoft.com/office/officeart/2005/8/quickstyle/simple5" qsCatId="simple" csTypeId="urn:microsoft.com/office/officeart/2005/8/colors/colorful4" csCatId="colorful" phldr="1"/>
      <dgm:spPr/>
      <dgm:t>
        <a:bodyPr/>
        <a:lstStyle/>
        <a:p>
          <a:endParaRPr lang="en-US"/>
        </a:p>
      </dgm:t>
    </dgm:pt>
    <dgm:pt modelId="{0819A8C5-9971-9942-BC05-07184B4FA423}">
      <dgm:prSet custT="1"/>
      <dgm:spPr/>
      <dgm:t>
        <a:bodyPr/>
        <a:lstStyle/>
        <a:p>
          <a:pPr rtl="0"/>
          <a:r>
            <a:rPr lang="en-US" sz="2400" smtClean="0"/>
            <a:t>Unidata Policy Committee</a:t>
          </a:r>
          <a:endParaRPr lang="en-US" sz="2400"/>
        </a:p>
      </dgm:t>
    </dgm:pt>
    <dgm:pt modelId="{69DFF73D-46A1-C141-9A8E-12DF99D9853C}" type="parTrans" cxnId="{006A4C94-E0EE-BE4D-BF6E-412F284AA7C1}">
      <dgm:prSet/>
      <dgm:spPr/>
      <dgm:t>
        <a:bodyPr/>
        <a:lstStyle/>
        <a:p>
          <a:endParaRPr lang="en-US"/>
        </a:p>
      </dgm:t>
    </dgm:pt>
    <dgm:pt modelId="{B17906B6-D756-354C-9DB8-7CE611DA1D0A}" type="sibTrans" cxnId="{006A4C94-E0EE-BE4D-BF6E-412F284AA7C1}">
      <dgm:prSet/>
      <dgm:spPr/>
      <dgm:t>
        <a:bodyPr/>
        <a:lstStyle/>
        <a:p>
          <a:endParaRPr lang="en-US"/>
        </a:p>
      </dgm:t>
    </dgm:pt>
    <dgm:pt modelId="{A9C4B218-54CC-7F44-B3A3-207407161C73}">
      <dgm:prSet custT="1"/>
      <dgm:spPr/>
      <dgm:t>
        <a:bodyPr/>
        <a:lstStyle/>
        <a:p>
          <a:pPr rtl="0"/>
          <a:r>
            <a:rPr lang="en-US" sz="2400" dirty="0" smtClean="0"/>
            <a:t>May</a:t>
          </a:r>
          <a:r>
            <a:rPr lang="en-US" sz="2800" dirty="0" smtClean="0"/>
            <a:t> </a:t>
          </a:r>
          <a:r>
            <a:rPr lang="en-US" sz="2400" dirty="0" smtClean="0"/>
            <a:t>2012</a:t>
          </a:r>
          <a:endParaRPr lang="en-US" sz="2400" dirty="0"/>
        </a:p>
      </dgm:t>
    </dgm:pt>
    <dgm:pt modelId="{93E72614-0703-CF48-A0AF-6CB7B39CDFA4}" type="parTrans" cxnId="{2B328BA1-EB69-7244-A785-D1DC3FE6A18A}">
      <dgm:prSet/>
      <dgm:spPr/>
      <dgm:t>
        <a:bodyPr/>
        <a:lstStyle/>
        <a:p>
          <a:endParaRPr lang="en-US"/>
        </a:p>
      </dgm:t>
    </dgm:pt>
    <dgm:pt modelId="{E7FBA800-AE78-C247-89D6-5CDAB8EA573D}" type="sibTrans" cxnId="{2B328BA1-EB69-7244-A785-D1DC3FE6A18A}">
      <dgm:prSet/>
      <dgm:spPr/>
      <dgm:t>
        <a:bodyPr/>
        <a:lstStyle/>
        <a:p>
          <a:endParaRPr lang="en-US"/>
        </a:p>
      </dgm:t>
    </dgm:pt>
    <dgm:pt modelId="{3C9F3BF3-96C2-D94B-9C84-2C4271E148A0}" type="pres">
      <dgm:prSet presAssocID="{43029BDB-9A37-8E4C-9E21-BFE4FDD0E82D}" presName="diagram" presStyleCnt="0">
        <dgm:presLayoutVars>
          <dgm:dir/>
          <dgm:resizeHandles val="exact"/>
        </dgm:presLayoutVars>
      </dgm:prSet>
      <dgm:spPr/>
      <dgm:t>
        <a:bodyPr/>
        <a:lstStyle/>
        <a:p>
          <a:endParaRPr lang="en-US"/>
        </a:p>
      </dgm:t>
    </dgm:pt>
    <dgm:pt modelId="{0D43809E-85D7-CB4A-9B97-3A6DC02AF2FE}" type="pres">
      <dgm:prSet presAssocID="{0819A8C5-9971-9942-BC05-07184B4FA423}" presName="node" presStyleLbl="node1" presStyleIdx="0" presStyleCnt="2" custScaleX="272804">
        <dgm:presLayoutVars>
          <dgm:bulletEnabled val="1"/>
        </dgm:presLayoutVars>
      </dgm:prSet>
      <dgm:spPr/>
      <dgm:t>
        <a:bodyPr/>
        <a:lstStyle/>
        <a:p>
          <a:endParaRPr lang="en-US"/>
        </a:p>
      </dgm:t>
    </dgm:pt>
    <dgm:pt modelId="{DB62EE9C-AF21-2E4A-B62B-DFDE41102884}" type="pres">
      <dgm:prSet presAssocID="{B17906B6-D756-354C-9DB8-7CE611DA1D0A}" presName="sibTrans" presStyleCnt="0"/>
      <dgm:spPr/>
      <dgm:t>
        <a:bodyPr/>
        <a:lstStyle/>
        <a:p>
          <a:endParaRPr lang="en-US"/>
        </a:p>
      </dgm:t>
    </dgm:pt>
    <dgm:pt modelId="{08D9ACB6-A6B5-1943-8276-9529EAB6B8B6}" type="pres">
      <dgm:prSet presAssocID="{A9C4B218-54CC-7F44-B3A3-207407161C73}" presName="node" presStyleLbl="node1" presStyleIdx="1" presStyleCnt="2">
        <dgm:presLayoutVars>
          <dgm:bulletEnabled val="1"/>
        </dgm:presLayoutVars>
      </dgm:prSet>
      <dgm:spPr/>
      <dgm:t>
        <a:bodyPr/>
        <a:lstStyle/>
        <a:p>
          <a:endParaRPr lang="en-US"/>
        </a:p>
      </dgm:t>
    </dgm:pt>
  </dgm:ptLst>
  <dgm:cxnLst>
    <dgm:cxn modelId="{4CE817DE-17F1-2943-B154-1CEF7A930D72}" type="presOf" srcId="{43029BDB-9A37-8E4C-9E21-BFE4FDD0E82D}" destId="{3C9F3BF3-96C2-D94B-9C84-2C4271E148A0}" srcOrd="0" destOrd="0" presId="urn:microsoft.com/office/officeart/2005/8/layout/default#2"/>
    <dgm:cxn modelId="{3BBCF338-EE10-0C49-A003-946803501A7A}" type="presOf" srcId="{A9C4B218-54CC-7F44-B3A3-207407161C73}" destId="{08D9ACB6-A6B5-1943-8276-9529EAB6B8B6}" srcOrd="0" destOrd="0" presId="urn:microsoft.com/office/officeart/2005/8/layout/default#2"/>
    <dgm:cxn modelId="{F598EE2D-5A63-1042-A502-6183C2E1DE89}" type="presOf" srcId="{0819A8C5-9971-9942-BC05-07184B4FA423}" destId="{0D43809E-85D7-CB4A-9B97-3A6DC02AF2FE}" srcOrd="0" destOrd="0" presId="urn:microsoft.com/office/officeart/2005/8/layout/default#2"/>
    <dgm:cxn modelId="{006A4C94-E0EE-BE4D-BF6E-412F284AA7C1}" srcId="{43029BDB-9A37-8E4C-9E21-BFE4FDD0E82D}" destId="{0819A8C5-9971-9942-BC05-07184B4FA423}" srcOrd="0" destOrd="0" parTransId="{69DFF73D-46A1-C141-9A8E-12DF99D9853C}" sibTransId="{B17906B6-D756-354C-9DB8-7CE611DA1D0A}"/>
    <dgm:cxn modelId="{2B328BA1-EB69-7244-A785-D1DC3FE6A18A}" srcId="{43029BDB-9A37-8E4C-9E21-BFE4FDD0E82D}" destId="{A9C4B218-54CC-7F44-B3A3-207407161C73}" srcOrd="1" destOrd="0" parTransId="{93E72614-0703-CF48-A0AF-6CB7B39CDFA4}" sibTransId="{E7FBA800-AE78-C247-89D6-5CDAB8EA573D}"/>
    <dgm:cxn modelId="{D0BD5A3E-74CD-F64F-9761-B77EB026B222}" type="presParOf" srcId="{3C9F3BF3-96C2-D94B-9C84-2C4271E148A0}" destId="{0D43809E-85D7-CB4A-9B97-3A6DC02AF2FE}" srcOrd="0" destOrd="0" presId="urn:microsoft.com/office/officeart/2005/8/layout/default#2"/>
    <dgm:cxn modelId="{626AC44F-78BA-9846-B6B2-94D4A2478DC7}" type="presParOf" srcId="{3C9F3BF3-96C2-D94B-9C84-2C4271E148A0}" destId="{DB62EE9C-AF21-2E4A-B62B-DFDE41102884}" srcOrd="1" destOrd="0" presId="urn:microsoft.com/office/officeart/2005/8/layout/default#2"/>
    <dgm:cxn modelId="{009AF975-68DB-0740-8493-0C25837175B7}" type="presParOf" srcId="{3C9F3BF3-96C2-D94B-9C84-2C4271E148A0}" destId="{08D9ACB6-A6B5-1943-8276-9529EAB6B8B6}" srcOrd="2"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160E5-3339-DE40-856E-8A8F68890F81}" type="doc">
      <dgm:prSet loTypeId="urn:microsoft.com/office/officeart/2005/8/layout/hList3" loCatId="" qsTypeId="urn:microsoft.com/office/officeart/2005/8/quickstyle/simple5" qsCatId="simple" csTypeId="urn:microsoft.com/office/officeart/2005/8/colors/colorful1#11" csCatId="colorful" phldr="1"/>
      <dgm:spPr/>
      <dgm:t>
        <a:bodyPr/>
        <a:lstStyle/>
        <a:p>
          <a:endParaRPr lang="en-US"/>
        </a:p>
      </dgm:t>
    </dgm:pt>
    <dgm:pt modelId="{B3E78612-4015-C041-AC2A-8350BDDBA811}">
      <dgm:prSet phldrT="[Text]"/>
      <dgm:spPr/>
      <dgm:t>
        <a:bodyPr/>
        <a:lstStyle/>
        <a:p>
          <a:r>
            <a:rPr lang="en-US" b="1" dirty="0" smtClean="0">
              <a:solidFill>
                <a:srgbClr val="000000"/>
              </a:solidFill>
              <a:effectLst>
                <a:outerShdw blurRad="50800" dist="38100" dir="2700000" algn="tl" rotWithShape="0">
                  <a:prstClr val="black">
                    <a:alpha val="40000"/>
                  </a:prstClr>
                </a:outerShdw>
              </a:effectLst>
            </a:rPr>
            <a:t>Status</a:t>
          </a:r>
          <a:endParaRPr lang="en-US" b="1" dirty="0">
            <a:solidFill>
              <a:srgbClr val="000000"/>
            </a:solidFill>
            <a:effectLst>
              <a:outerShdw blurRad="50800" dist="38100" dir="2700000" algn="tl" rotWithShape="0">
                <a:prstClr val="black">
                  <a:alpha val="40000"/>
                </a:prstClr>
              </a:outerShdw>
            </a:effectLst>
          </a:endParaRPr>
        </a:p>
      </dgm:t>
    </dgm:pt>
    <dgm:pt modelId="{6CCA4186-330A-194D-8027-C4B03F59592A}" type="parTrans" cxnId="{1D327C1A-7132-7144-9FAA-A5DA1F7F9907}">
      <dgm:prSet/>
      <dgm:spPr/>
      <dgm:t>
        <a:bodyPr/>
        <a:lstStyle/>
        <a:p>
          <a:endParaRPr lang="en-US"/>
        </a:p>
      </dgm:t>
    </dgm:pt>
    <dgm:pt modelId="{D6F9921C-918A-9F47-AA2C-B7E18DC2F789}" type="sibTrans" cxnId="{1D327C1A-7132-7144-9FAA-A5DA1F7F9907}">
      <dgm:prSet/>
      <dgm:spPr/>
      <dgm:t>
        <a:bodyPr/>
        <a:lstStyle/>
        <a:p>
          <a:endParaRPr lang="en-US"/>
        </a:p>
      </dgm:t>
    </dgm:pt>
    <dgm:pt modelId="{E56A6960-DE5C-3A42-9162-65AF843C2685}">
      <dgm:prSet phldrT="[Text]"/>
      <dgm:spPr/>
      <dgm:t>
        <a:bodyPr/>
        <a:lstStyle/>
        <a:p>
          <a:r>
            <a:rPr lang="en-US" dirty="0" smtClean="0">
              <a:solidFill>
                <a:srgbClr val="000000"/>
              </a:solidFill>
            </a:rPr>
            <a:t>Activities</a:t>
          </a:r>
          <a:endParaRPr lang="en-US" dirty="0">
            <a:solidFill>
              <a:srgbClr val="000000"/>
            </a:solidFill>
          </a:endParaRPr>
        </a:p>
      </dgm:t>
    </dgm:pt>
    <dgm:pt modelId="{E34B3559-2EC6-8E48-B443-7CEF8E40F421}" type="parTrans" cxnId="{A3D187F3-DC2F-2240-973F-2D29FE465C8E}">
      <dgm:prSet/>
      <dgm:spPr/>
      <dgm:t>
        <a:bodyPr/>
        <a:lstStyle/>
        <a:p>
          <a:endParaRPr lang="en-US"/>
        </a:p>
      </dgm:t>
    </dgm:pt>
    <dgm:pt modelId="{23B38C99-BBA1-BD40-AC4C-477DECFB81B4}" type="sibTrans" cxnId="{A3D187F3-DC2F-2240-973F-2D29FE465C8E}">
      <dgm:prSet/>
      <dgm:spPr/>
      <dgm:t>
        <a:bodyPr/>
        <a:lstStyle/>
        <a:p>
          <a:endParaRPr lang="en-US"/>
        </a:p>
      </dgm:t>
    </dgm:pt>
    <dgm:pt modelId="{4C17C460-89D6-0641-AAD6-7AAA5B07B99A}">
      <dgm:prSet phldrT="[Text]"/>
      <dgm:spPr/>
      <dgm:t>
        <a:bodyPr/>
        <a:lstStyle/>
        <a:p>
          <a:r>
            <a:rPr lang="en-US" dirty="0" smtClean="0">
              <a:solidFill>
                <a:srgbClr val="000000"/>
              </a:solidFill>
            </a:rPr>
            <a:t>Charrette</a:t>
          </a:r>
          <a:endParaRPr lang="en-US" dirty="0">
            <a:solidFill>
              <a:srgbClr val="000000"/>
            </a:solidFill>
          </a:endParaRPr>
        </a:p>
      </dgm:t>
    </dgm:pt>
    <dgm:pt modelId="{8475FE22-1B29-064F-9582-2D9439BDDD8D}" type="parTrans" cxnId="{86DDC8A9-A4AD-224E-940D-BFF2003364CF}">
      <dgm:prSet/>
      <dgm:spPr/>
      <dgm:t>
        <a:bodyPr/>
        <a:lstStyle/>
        <a:p>
          <a:endParaRPr lang="en-US"/>
        </a:p>
      </dgm:t>
    </dgm:pt>
    <dgm:pt modelId="{091228A4-E8AD-514D-B2F6-6CB177F12940}" type="sibTrans" cxnId="{86DDC8A9-A4AD-224E-940D-BFF2003364CF}">
      <dgm:prSet/>
      <dgm:spPr/>
      <dgm:t>
        <a:bodyPr/>
        <a:lstStyle/>
        <a:p>
          <a:endParaRPr lang="en-US"/>
        </a:p>
      </dgm:t>
    </dgm:pt>
    <dgm:pt modelId="{FF52F8CF-33AF-2C45-9444-D7A22F6AA6D5}">
      <dgm:prSet phldrT="[Text]"/>
      <dgm:spPr/>
      <dgm:t>
        <a:bodyPr/>
        <a:lstStyle/>
        <a:p>
          <a:r>
            <a:rPr lang="en-US" dirty="0" smtClean="0">
              <a:solidFill>
                <a:srgbClr val="000000"/>
              </a:solidFill>
            </a:rPr>
            <a:t>EarthCube and the Community</a:t>
          </a:r>
          <a:endParaRPr lang="en-US" dirty="0">
            <a:solidFill>
              <a:srgbClr val="000000"/>
            </a:solidFill>
          </a:endParaRPr>
        </a:p>
      </dgm:t>
    </dgm:pt>
    <dgm:pt modelId="{310A6C10-4D9F-4C40-8121-9FFFF2C3E742}" type="parTrans" cxnId="{7806F747-5011-244C-85A7-DA4A179ABBB9}">
      <dgm:prSet/>
      <dgm:spPr/>
      <dgm:t>
        <a:bodyPr/>
        <a:lstStyle/>
        <a:p>
          <a:endParaRPr lang="en-US"/>
        </a:p>
      </dgm:t>
    </dgm:pt>
    <dgm:pt modelId="{EE1213F7-13C8-714A-9D4D-35DF335A9F70}" type="sibTrans" cxnId="{7806F747-5011-244C-85A7-DA4A179ABBB9}">
      <dgm:prSet/>
      <dgm:spPr/>
      <dgm:t>
        <a:bodyPr/>
        <a:lstStyle/>
        <a:p>
          <a:endParaRPr lang="en-US"/>
        </a:p>
      </dgm:t>
    </dgm:pt>
    <dgm:pt modelId="{64B5DC6B-3F41-174D-AF7E-A453D00F5ABD}" type="pres">
      <dgm:prSet presAssocID="{82F160E5-3339-DE40-856E-8A8F68890F81}" presName="composite" presStyleCnt="0">
        <dgm:presLayoutVars>
          <dgm:chMax val="1"/>
          <dgm:dir/>
          <dgm:resizeHandles val="exact"/>
        </dgm:presLayoutVars>
      </dgm:prSet>
      <dgm:spPr/>
      <dgm:t>
        <a:bodyPr/>
        <a:lstStyle/>
        <a:p>
          <a:endParaRPr lang="en-US"/>
        </a:p>
      </dgm:t>
    </dgm:pt>
    <dgm:pt modelId="{FFAFEBD6-1397-314C-B5B9-D8A95CAE27FB}" type="pres">
      <dgm:prSet presAssocID="{B3E78612-4015-C041-AC2A-8350BDDBA811}" presName="roof" presStyleLbl="dkBgShp" presStyleIdx="0" presStyleCnt="2"/>
      <dgm:spPr/>
      <dgm:t>
        <a:bodyPr/>
        <a:lstStyle/>
        <a:p>
          <a:endParaRPr lang="en-US"/>
        </a:p>
      </dgm:t>
    </dgm:pt>
    <dgm:pt modelId="{6A3EAF4A-7240-4747-8502-B56A23C67190}" type="pres">
      <dgm:prSet presAssocID="{B3E78612-4015-C041-AC2A-8350BDDBA811}" presName="pillars" presStyleCnt="0"/>
      <dgm:spPr/>
      <dgm:t>
        <a:bodyPr/>
        <a:lstStyle/>
        <a:p>
          <a:endParaRPr lang="en-US"/>
        </a:p>
      </dgm:t>
    </dgm:pt>
    <dgm:pt modelId="{9E0BEFD5-2CD4-5048-8B78-8486A51CA058}" type="pres">
      <dgm:prSet presAssocID="{B3E78612-4015-C041-AC2A-8350BDDBA811}" presName="pillar1" presStyleLbl="node1" presStyleIdx="0" presStyleCnt="3">
        <dgm:presLayoutVars>
          <dgm:bulletEnabled val="1"/>
        </dgm:presLayoutVars>
      </dgm:prSet>
      <dgm:spPr/>
      <dgm:t>
        <a:bodyPr/>
        <a:lstStyle/>
        <a:p>
          <a:endParaRPr lang="en-US"/>
        </a:p>
      </dgm:t>
    </dgm:pt>
    <dgm:pt modelId="{9695D868-E4BC-A545-ACCE-EB97BA0EBB8F}" type="pres">
      <dgm:prSet presAssocID="{4C17C460-89D6-0641-AAD6-7AAA5B07B99A}" presName="pillarX" presStyleLbl="node1" presStyleIdx="1" presStyleCnt="3">
        <dgm:presLayoutVars>
          <dgm:bulletEnabled val="1"/>
        </dgm:presLayoutVars>
      </dgm:prSet>
      <dgm:spPr/>
      <dgm:t>
        <a:bodyPr/>
        <a:lstStyle/>
        <a:p>
          <a:endParaRPr lang="en-US"/>
        </a:p>
      </dgm:t>
    </dgm:pt>
    <dgm:pt modelId="{4FAD809D-678D-6146-88E4-1ED9B98E0FA7}" type="pres">
      <dgm:prSet presAssocID="{FF52F8CF-33AF-2C45-9444-D7A22F6AA6D5}" presName="pillarX" presStyleLbl="node1" presStyleIdx="2" presStyleCnt="3">
        <dgm:presLayoutVars>
          <dgm:bulletEnabled val="1"/>
        </dgm:presLayoutVars>
      </dgm:prSet>
      <dgm:spPr/>
      <dgm:t>
        <a:bodyPr/>
        <a:lstStyle/>
        <a:p>
          <a:endParaRPr lang="en-US"/>
        </a:p>
      </dgm:t>
    </dgm:pt>
    <dgm:pt modelId="{91B3C911-DB3B-784F-9625-D0D7BE0533C7}" type="pres">
      <dgm:prSet presAssocID="{B3E78612-4015-C041-AC2A-8350BDDBA811}" presName="base" presStyleLbl="dkBgShp" presStyleIdx="1" presStyleCnt="2"/>
      <dgm:spPr/>
      <dgm:t>
        <a:bodyPr/>
        <a:lstStyle/>
        <a:p>
          <a:endParaRPr lang="en-US"/>
        </a:p>
      </dgm:t>
    </dgm:pt>
  </dgm:ptLst>
  <dgm:cxnLst>
    <dgm:cxn modelId="{1D327C1A-7132-7144-9FAA-A5DA1F7F9907}" srcId="{82F160E5-3339-DE40-856E-8A8F68890F81}" destId="{B3E78612-4015-C041-AC2A-8350BDDBA811}" srcOrd="0" destOrd="0" parTransId="{6CCA4186-330A-194D-8027-C4B03F59592A}" sibTransId="{D6F9921C-918A-9F47-AA2C-B7E18DC2F789}"/>
    <dgm:cxn modelId="{E884E9A7-D1B4-734C-8F85-716DC129AB10}" type="presOf" srcId="{B3E78612-4015-C041-AC2A-8350BDDBA811}" destId="{FFAFEBD6-1397-314C-B5B9-D8A95CAE27FB}" srcOrd="0" destOrd="0" presId="urn:microsoft.com/office/officeart/2005/8/layout/hList3"/>
    <dgm:cxn modelId="{86EF68F5-CCED-E344-ABCA-FDDA118399BB}" type="presOf" srcId="{4C17C460-89D6-0641-AAD6-7AAA5B07B99A}" destId="{9695D868-E4BC-A545-ACCE-EB97BA0EBB8F}" srcOrd="0" destOrd="0" presId="urn:microsoft.com/office/officeart/2005/8/layout/hList3"/>
    <dgm:cxn modelId="{1C225A11-1109-C140-801A-7BAB2BB48897}" type="presOf" srcId="{FF52F8CF-33AF-2C45-9444-D7A22F6AA6D5}" destId="{4FAD809D-678D-6146-88E4-1ED9B98E0FA7}" srcOrd="0" destOrd="0" presId="urn:microsoft.com/office/officeart/2005/8/layout/hList3"/>
    <dgm:cxn modelId="{86DDC8A9-A4AD-224E-940D-BFF2003364CF}" srcId="{B3E78612-4015-C041-AC2A-8350BDDBA811}" destId="{4C17C460-89D6-0641-AAD6-7AAA5B07B99A}" srcOrd="1" destOrd="0" parTransId="{8475FE22-1B29-064F-9582-2D9439BDDD8D}" sibTransId="{091228A4-E8AD-514D-B2F6-6CB177F12940}"/>
    <dgm:cxn modelId="{7806F747-5011-244C-85A7-DA4A179ABBB9}" srcId="{B3E78612-4015-C041-AC2A-8350BDDBA811}" destId="{FF52F8CF-33AF-2C45-9444-D7A22F6AA6D5}" srcOrd="2" destOrd="0" parTransId="{310A6C10-4D9F-4C40-8121-9FFFF2C3E742}" sibTransId="{EE1213F7-13C8-714A-9D4D-35DF335A9F70}"/>
    <dgm:cxn modelId="{A3D187F3-DC2F-2240-973F-2D29FE465C8E}" srcId="{B3E78612-4015-C041-AC2A-8350BDDBA811}" destId="{E56A6960-DE5C-3A42-9162-65AF843C2685}" srcOrd="0" destOrd="0" parTransId="{E34B3559-2EC6-8E48-B443-7CEF8E40F421}" sibTransId="{23B38C99-BBA1-BD40-AC4C-477DECFB81B4}"/>
    <dgm:cxn modelId="{9C5EE06C-7E25-5541-9B28-3497EB457923}" type="presOf" srcId="{E56A6960-DE5C-3A42-9162-65AF843C2685}" destId="{9E0BEFD5-2CD4-5048-8B78-8486A51CA058}" srcOrd="0" destOrd="0" presId="urn:microsoft.com/office/officeart/2005/8/layout/hList3"/>
    <dgm:cxn modelId="{F0E14852-57CF-674E-998C-0C0DBCB559D5}" type="presOf" srcId="{82F160E5-3339-DE40-856E-8A8F68890F81}" destId="{64B5DC6B-3F41-174D-AF7E-A453D00F5ABD}" srcOrd="0" destOrd="0" presId="urn:microsoft.com/office/officeart/2005/8/layout/hList3"/>
    <dgm:cxn modelId="{70BE7D3D-DA85-E64A-AB2B-0351A1469853}" type="presParOf" srcId="{64B5DC6B-3F41-174D-AF7E-A453D00F5ABD}" destId="{FFAFEBD6-1397-314C-B5B9-D8A95CAE27FB}" srcOrd="0" destOrd="0" presId="urn:microsoft.com/office/officeart/2005/8/layout/hList3"/>
    <dgm:cxn modelId="{E74FBB5B-E3BC-C244-A681-B13FB5D0FC4D}" type="presParOf" srcId="{64B5DC6B-3F41-174D-AF7E-A453D00F5ABD}" destId="{6A3EAF4A-7240-4747-8502-B56A23C67190}" srcOrd="1" destOrd="0" presId="urn:microsoft.com/office/officeart/2005/8/layout/hList3"/>
    <dgm:cxn modelId="{2F186DD3-AE83-0D47-A4D9-C8E08C35C52E}" type="presParOf" srcId="{6A3EAF4A-7240-4747-8502-B56A23C67190}" destId="{9E0BEFD5-2CD4-5048-8B78-8486A51CA058}" srcOrd="0" destOrd="0" presId="urn:microsoft.com/office/officeart/2005/8/layout/hList3"/>
    <dgm:cxn modelId="{29D786B3-4981-DD40-8B8B-3320585B1BC2}" type="presParOf" srcId="{6A3EAF4A-7240-4747-8502-B56A23C67190}" destId="{9695D868-E4BC-A545-ACCE-EB97BA0EBB8F}" srcOrd="1" destOrd="0" presId="urn:microsoft.com/office/officeart/2005/8/layout/hList3"/>
    <dgm:cxn modelId="{938A0AD3-4DD4-B047-ACA9-053F4E8F5E70}" type="presParOf" srcId="{6A3EAF4A-7240-4747-8502-B56A23C67190}" destId="{4FAD809D-678D-6146-88E4-1ED9B98E0FA7}" srcOrd="2" destOrd="0" presId="urn:microsoft.com/office/officeart/2005/8/layout/hList3"/>
    <dgm:cxn modelId="{F64B455A-6677-304B-BCF4-9C70E697BA21}" type="presParOf" srcId="{64B5DC6B-3F41-174D-AF7E-A453D00F5ABD}" destId="{91B3C911-DB3B-784F-9625-D0D7BE0533C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A62A59D-6A54-5245-BAF9-E46038F95F4E}" type="doc">
      <dgm:prSet loTypeId="urn:microsoft.com/office/officeart/2005/8/layout/matrix1" loCatId="" qsTypeId="urn:microsoft.com/office/officeart/2005/8/quickstyle/3D3" qsCatId="3D" csTypeId="urn:microsoft.com/office/officeart/2005/8/colors/colorful1#12" csCatId="colorful" phldr="1"/>
      <dgm:spPr/>
      <dgm:t>
        <a:bodyPr/>
        <a:lstStyle/>
        <a:p>
          <a:endParaRPr lang="en-US"/>
        </a:p>
      </dgm:t>
    </dgm:pt>
    <dgm:pt modelId="{A4999E90-863D-0B4E-860F-714E2DDC15D8}">
      <dgm:prSet phldrT="[Text]" custT="1"/>
      <dgm:spPr/>
      <dgm:t>
        <a:bodyPr/>
        <a:lstStyle/>
        <a:p>
          <a:r>
            <a:rPr lang="en-US" sz="4400" b="1" dirty="0" smtClean="0">
              <a:effectLst>
                <a:outerShdw blurRad="38100" dist="38100" dir="2700000" algn="tl">
                  <a:srgbClr val="000000">
                    <a:alpha val="43137"/>
                  </a:srgbClr>
                </a:outerShdw>
              </a:effectLst>
            </a:rPr>
            <a:t>Activities</a:t>
          </a:r>
          <a:endParaRPr lang="en-US" sz="4400" b="1" dirty="0">
            <a:effectLst>
              <a:outerShdw blurRad="38100" dist="38100" dir="2700000" algn="tl">
                <a:srgbClr val="000000">
                  <a:alpha val="43137"/>
                </a:srgbClr>
              </a:outerShdw>
            </a:effectLst>
          </a:endParaRPr>
        </a:p>
      </dgm:t>
    </dgm:pt>
    <dgm:pt modelId="{BDCA5B55-6D1C-CD40-9EBF-0706573089A1}" type="parTrans" cxnId="{45B96372-003E-1345-92C1-46F780BCBB58}">
      <dgm:prSet/>
      <dgm:spPr/>
      <dgm:t>
        <a:bodyPr/>
        <a:lstStyle/>
        <a:p>
          <a:endParaRPr lang="en-US"/>
        </a:p>
      </dgm:t>
    </dgm:pt>
    <dgm:pt modelId="{35E1D8F5-BE4A-2043-9D76-2A43DF7EB91A}" type="sibTrans" cxnId="{45B96372-003E-1345-92C1-46F780BCBB58}">
      <dgm:prSet/>
      <dgm:spPr/>
      <dgm:t>
        <a:bodyPr/>
        <a:lstStyle/>
        <a:p>
          <a:endParaRPr lang="en-US"/>
        </a:p>
      </dgm:t>
    </dgm:pt>
    <dgm:pt modelId="{62932A2E-74A7-724B-B12B-57B14AE7F050}">
      <dgm:prSet phldrT="[Text]" custT="1"/>
      <dgm:spPr/>
      <dgm:t>
        <a:bodyPr/>
        <a:lstStyle/>
        <a:p>
          <a:endParaRPr lang="en-US" sz="1600" b="1" u="sng" dirty="0" smtClean="0">
            <a:solidFill>
              <a:srgbClr val="000000"/>
            </a:solidFill>
          </a:endParaRPr>
        </a:p>
        <a:p>
          <a:endParaRPr lang="en-US" sz="1600" b="1" u="sng" dirty="0" smtClean="0">
            <a:solidFill>
              <a:srgbClr val="000000"/>
            </a:solidFill>
          </a:endParaRPr>
        </a:p>
        <a:p>
          <a:r>
            <a:rPr lang="en-US" sz="2600" b="1" u="sng" dirty="0" smtClean="0">
              <a:solidFill>
                <a:srgbClr val="000000"/>
              </a:solidFill>
            </a:rPr>
            <a:t>Awards</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7 </a:t>
          </a:r>
          <a:r>
            <a:rPr lang="en-US" sz="2600" dirty="0" smtClean="0">
              <a:solidFill>
                <a:srgbClr val="000000"/>
              </a:solidFill>
            </a:rPr>
            <a:t>Concepts</a:t>
          </a:r>
        </a:p>
        <a:p>
          <a:r>
            <a:rPr lang="en-US" sz="2600" dirty="0" smtClean="0">
              <a:solidFill>
                <a:srgbClr val="000000"/>
              </a:solidFill>
            </a:rPr>
            <a:t>6 Community</a:t>
          </a:r>
        </a:p>
        <a:p>
          <a:r>
            <a:rPr lang="en-US" sz="2600" dirty="0" smtClean="0">
              <a:solidFill>
                <a:srgbClr val="000000"/>
              </a:solidFill>
            </a:rPr>
            <a:t>1 Workshop</a:t>
          </a:r>
        </a:p>
        <a:p>
          <a:r>
            <a:rPr lang="en-US" sz="2600" dirty="0" smtClean="0">
              <a:solidFill>
                <a:srgbClr val="000000"/>
              </a:solidFill>
            </a:rPr>
            <a:t>1 Stakeholder study</a:t>
          </a:r>
        </a:p>
        <a:p>
          <a:endParaRPr lang="en-US" sz="1600" dirty="0">
            <a:solidFill>
              <a:srgbClr val="000000"/>
            </a:solidFill>
          </a:endParaRPr>
        </a:p>
      </dgm:t>
    </dgm:pt>
    <dgm:pt modelId="{1E5E7C96-26E1-F644-A2E0-AC80D261C4D1}" type="parTrans" cxnId="{FAB40B9A-013E-7A44-B303-54BA1BE0CADA}">
      <dgm:prSet/>
      <dgm:spPr/>
      <dgm:t>
        <a:bodyPr/>
        <a:lstStyle/>
        <a:p>
          <a:endParaRPr lang="en-US"/>
        </a:p>
      </dgm:t>
    </dgm:pt>
    <dgm:pt modelId="{DE74423B-DD95-B442-84D3-CC844A83D892}" type="sibTrans" cxnId="{FAB40B9A-013E-7A44-B303-54BA1BE0CADA}">
      <dgm:prSet/>
      <dgm:spPr/>
      <dgm:t>
        <a:bodyPr/>
        <a:lstStyle/>
        <a:p>
          <a:endParaRPr lang="en-US"/>
        </a:p>
      </dgm:t>
    </dgm:pt>
    <dgm:pt modelId="{37F29360-C894-B24C-942C-8FAA7CA59725}">
      <dgm:prSet phldrT="[Text]"/>
      <dgm:spPr/>
      <dgm:t>
        <a:bodyPr/>
        <a:lstStyle/>
        <a:p>
          <a:r>
            <a:rPr lang="en-US" b="1" u="sng" dirty="0" smtClean="0">
              <a:solidFill>
                <a:srgbClr val="000000"/>
              </a:solidFill>
            </a:rPr>
            <a:t>Community Groups</a:t>
          </a:r>
          <a:r>
            <a:rPr lang="en-US" dirty="0" smtClean="0">
              <a:solidFill>
                <a:srgbClr val="000000"/>
              </a:solidFill>
            </a:rPr>
            <a:t/>
          </a:r>
          <a:br>
            <a:rPr lang="en-US" dirty="0" smtClean="0">
              <a:solidFill>
                <a:srgbClr val="000000"/>
              </a:solidFill>
            </a:rPr>
          </a:br>
          <a:r>
            <a:rPr lang="en-US" dirty="0" smtClean="0">
              <a:solidFill>
                <a:srgbClr val="000000"/>
              </a:solidFill>
            </a:rPr>
            <a:t>15 active</a:t>
          </a:r>
          <a:br>
            <a:rPr lang="en-US" dirty="0" smtClean="0">
              <a:solidFill>
                <a:srgbClr val="000000"/>
              </a:solidFill>
            </a:rPr>
          </a:br>
          <a:r>
            <a:rPr lang="en-US" dirty="0" smtClean="0">
              <a:solidFill>
                <a:srgbClr val="000000"/>
              </a:solidFill>
            </a:rPr>
            <a:t>all working on roadmaps</a:t>
          </a:r>
          <a:endParaRPr lang="en-US" dirty="0">
            <a:solidFill>
              <a:srgbClr val="000000"/>
            </a:solidFill>
          </a:endParaRPr>
        </a:p>
      </dgm:t>
    </dgm:pt>
    <dgm:pt modelId="{851BBCEF-500F-604D-ACD8-28D277538BBD}" type="parTrans" cxnId="{9FC0D49E-B2D2-564E-B226-EA5D8FBCF01C}">
      <dgm:prSet/>
      <dgm:spPr/>
      <dgm:t>
        <a:bodyPr/>
        <a:lstStyle/>
        <a:p>
          <a:endParaRPr lang="en-US"/>
        </a:p>
      </dgm:t>
    </dgm:pt>
    <dgm:pt modelId="{82B17E93-B264-4044-9A5D-B210678CACE5}" type="sibTrans" cxnId="{9FC0D49E-B2D2-564E-B226-EA5D8FBCF01C}">
      <dgm:prSet/>
      <dgm:spPr/>
      <dgm:t>
        <a:bodyPr/>
        <a:lstStyle/>
        <a:p>
          <a:endParaRPr lang="en-US"/>
        </a:p>
      </dgm:t>
    </dgm:pt>
    <dgm:pt modelId="{C9F390E1-BC42-2440-85B1-E1245EDD8B79}">
      <dgm:prSet phldrT="[Text]"/>
      <dgm:spPr/>
      <dgm:t>
        <a:bodyPr/>
        <a:lstStyle/>
        <a:p>
          <a:r>
            <a:rPr lang="en-US" b="1" u="sng" dirty="0" smtClean="0">
              <a:solidFill>
                <a:srgbClr val="000000"/>
              </a:solidFill>
            </a:rPr>
            <a:t>Website</a:t>
          </a:r>
          <a:r>
            <a:rPr lang="en-US" dirty="0" smtClean="0">
              <a:solidFill>
                <a:srgbClr val="000000"/>
              </a:solidFill>
            </a:rPr>
            <a:t/>
          </a:r>
          <a:br>
            <a:rPr lang="en-US" dirty="0" smtClean="0">
              <a:solidFill>
                <a:srgbClr val="000000"/>
              </a:solidFill>
            </a:rPr>
          </a:br>
          <a:r>
            <a:rPr lang="en-US" dirty="0" smtClean="0">
              <a:solidFill>
                <a:srgbClr val="000000"/>
              </a:solidFill>
            </a:rPr>
            <a:t>&gt;900 members</a:t>
          </a:r>
          <a:br>
            <a:rPr lang="en-US" dirty="0" smtClean="0">
              <a:solidFill>
                <a:srgbClr val="000000"/>
              </a:solidFill>
            </a:rPr>
          </a:br>
          <a:r>
            <a:rPr lang="en-US" dirty="0" smtClean="0">
              <a:solidFill>
                <a:srgbClr val="000000"/>
              </a:solidFill>
            </a:rPr>
            <a:t>Frequent updates</a:t>
          </a:r>
          <a:endParaRPr lang="en-US" dirty="0">
            <a:solidFill>
              <a:srgbClr val="000000"/>
            </a:solidFill>
          </a:endParaRPr>
        </a:p>
      </dgm:t>
    </dgm:pt>
    <dgm:pt modelId="{95B66C39-81C4-EE4F-A8DC-7C99F967A43C}" type="parTrans" cxnId="{B0E3EE49-4A18-0043-AE65-1A3ED7ECFB4B}">
      <dgm:prSet/>
      <dgm:spPr/>
      <dgm:t>
        <a:bodyPr/>
        <a:lstStyle/>
        <a:p>
          <a:endParaRPr lang="en-US"/>
        </a:p>
      </dgm:t>
    </dgm:pt>
    <dgm:pt modelId="{33678287-5059-704C-B6C2-042F6140BC13}" type="sibTrans" cxnId="{B0E3EE49-4A18-0043-AE65-1A3ED7ECFB4B}">
      <dgm:prSet/>
      <dgm:spPr/>
      <dgm:t>
        <a:bodyPr/>
        <a:lstStyle/>
        <a:p>
          <a:endParaRPr lang="en-US"/>
        </a:p>
      </dgm:t>
    </dgm:pt>
    <dgm:pt modelId="{B24EA8F1-995C-4A47-966D-6CEF352D0BF3}">
      <dgm:prSet phldrT="[Text]"/>
      <dgm:spPr/>
      <dgm:t>
        <a:bodyPr/>
        <a:lstStyle/>
        <a:p>
          <a:r>
            <a:rPr lang="en-US" b="1" u="sng" dirty="0" smtClean="0">
              <a:solidFill>
                <a:srgbClr val="000000"/>
              </a:solidFill>
            </a:rPr>
            <a:t>NSF EarthCube Staff Participation</a:t>
          </a:r>
          <a:br>
            <a:rPr lang="en-US" b="1" u="sng" dirty="0" smtClean="0">
              <a:solidFill>
                <a:srgbClr val="000000"/>
              </a:solidFill>
            </a:rPr>
          </a:br>
          <a:r>
            <a:rPr lang="en-US" dirty="0" smtClean="0">
              <a:solidFill>
                <a:srgbClr val="000000"/>
              </a:solidFill>
            </a:rPr>
            <a:t>5 GEO</a:t>
          </a:r>
          <a:br>
            <a:rPr lang="en-US" dirty="0" smtClean="0">
              <a:solidFill>
                <a:srgbClr val="000000"/>
              </a:solidFill>
            </a:rPr>
          </a:br>
          <a:r>
            <a:rPr lang="en-US" dirty="0" smtClean="0">
              <a:solidFill>
                <a:srgbClr val="000000"/>
              </a:solidFill>
            </a:rPr>
            <a:t>3 OCI </a:t>
          </a:r>
          <a:br>
            <a:rPr lang="en-US" dirty="0" smtClean="0">
              <a:solidFill>
                <a:srgbClr val="000000"/>
              </a:solidFill>
            </a:rPr>
          </a:br>
          <a:r>
            <a:rPr lang="en-US" dirty="0" smtClean="0">
              <a:solidFill>
                <a:srgbClr val="000000"/>
              </a:solidFill>
            </a:rPr>
            <a:t>2 CISE</a:t>
          </a:r>
          <a:br>
            <a:rPr lang="en-US" dirty="0" smtClean="0">
              <a:solidFill>
                <a:srgbClr val="000000"/>
              </a:solidFill>
            </a:rPr>
          </a:br>
          <a:r>
            <a:rPr lang="en-US" dirty="0" smtClean="0">
              <a:solidFill>
                <a:srgbClr val="000000"/>
              </a:solidFill>
            </a:rPr>
            <a:t>~10 POs</a:t>
          </a:r>
          <a:endParaRPr lang="en-US" dirty="0">
            <a:solidFill>
              <a:srgbClr val="000000"/>
            </a:solidFill>
          </a:endParaRPr>
        </a:p>
      </dgm:t>
    </dgm:pt>
    <dgm:pt modelId="{9E25AA50-59D4-A945-961B-1B1121B40F31}" type="parTrans" cxnId="{7A78C0F4-E302-204A-A5F7-3180E3766B03}">
      <dgm:prSet/>
      <dgm:spPr/>
      <dgm:t>
        <a:bodyPr/>
        <a:lstStyle/>
        <a:p>
          <a:endParaRPr lang="en-US"/>
        </a:p>
      </dgm:t>
    </dgm:pt>
    <dgm:pt modelId="{490C46CA-D3C1-BE43-804E-CBD832E83813}" type="sibTrans" cxnId="{7A78C0F4-E302-204A-A5F7-3180E3766B03}">
      <dgm:prSet/>
      <dgm:spPr/>
      <dgm:t>
        <a:bodyPr/>
        <a:lstStyle/>
        <a:p>
          <a:endParaRPr lang="en-US"/>
        </a:p>
      </dgm:t>
    </dgm:pt>
    <dgm:pt modelId="{5C06A6B8-6661-6B4E-86CE-E28FE71192FA}" type="pres">
      <dgm:prSet presAssocID="{AA62A59D-6A54-5245-BAF9-E46038F95F4E}" presName="diagram" presStyleCnt="0">
        <dgm:presLayoutVars>
          <dgm:chMax val="1"/>
          <dgm:dir/>
          <dgm:animLvl val="ctr"/>
          <dgm:resizeHandles val="exact"/>
        </dgm:presLayoutVars>
      </dgm:prSet>
      <dgm:spPr/>
      <dgm:t>
        <a:bodyPr/>
        <a:lstStyle/>
        <a:p>
          <a:endParaRPr lang="en-US"/>
        </a:p>
      </dgm:t>
    </dgm:pt>
    <dgm:pt modelId="{D9D530B2-4669-5144-9A8B-318E4121C9DA}" type="pres">
      <dgm:prSet presAssocID="{AA62A59D-6A54-5245-BAF9-E46038F95F4E}" presName="matrix" presStyleCnt="0"/>
      <dgm:spPr/>
      <dgm:t>
        <a:bodyPr/>
        <a:lstStyle/>
        <a:p>
          <a:endParaRPr lang="en-US"/>
        </a:p>
      </dgm:t>
    </dgm:pt>
    <dgm:pt modelId="{857DCD8E-A942-694F-953E-22DB21873BE5}" type="pres">
      <dgm:prSet presAssocID="{AA62A59D-6A54-5245-BAF9-E46038F95F4E}" presName="tile1" presStyleLbl="node1" presStyleIdx="0" presStyleCnt="4"/>
      <dgm:spPr/>
      <dgm:t>
        <a:bodyPr/>
        <a:lstStyle/>
        <a:p>
          <a:endParaRPr lang="en-US"/>
        </a:p>
      </dgm:t>
    </dgm:pt>
    <dgm:pt modelId="{89518666-8F03-F44E-AD0F-4DFC6C35383C}" type="pres">
      <dgm:prSet presAssocID="{AA62A59D-6A54-5245-BAF9-E46038F95F4E}" presName="tile1text" presStyleLbl="node1" presStyleIdx="0" presStyleCnt="4">
        <dgm:presLayoutVars>
          <dgm:chMax val="0"/>
          <dgm:chPref val="0"/>
          <dgm:bulletEnabled val="1"/>
        </dgm:presLayoutVars>
      </dgm:prSet>
      <dgm:spPr/>
      <dgm:t>
        <a:bodyPr/>
        <a:lstStyle/>
        <a:p>
          <a:endParaRPr lang="en-US"/>
        </a:p>
      </dgm:t>
    </dgm:pt>
    <dgm:pt modelId="{0CF5709A-5EEA-EC4D-8C3D-F5C42F4388FA}" type="pres">
      <dgm:prSet presAssocID="{AA62A59D-6A54-5245-BAF9-E46038F95F4E}" presName="tile2" presStyleLbl="node1" presStyleIdx="1" presStyleCnt="4"/>
      <dgm:spPr/>
      <dgm:t>
        <a:bodyPr/>
        <a:lstStyle/>
        <a:p>
          <a:endParaRPr lang="en-US"/>
        </a:p>
      </dgm:t>
    </dgm:pt>
    <dgm:pt modelId="{DAF721D7-F3B7-5A4A-8602-E68A06B3B45A}" type="pres">
      <dgm:prSet presAssocID="{AA62A59D-6A54-5245-BAF9-E46038F95F4E}" presName="tile2text" presStyleLbl="node1" presStyleIdx="1" presStyleCnt="4">
        <dgm:presLayoutVars>
          <dgm:chMax val="0"/>
          <dgm:chPref val="0"/>
          <dgm:bulletEnabled val="1"/>
        </dgm:presLayoutVars>
      </dgm:prSet>
      <dgm:spPr/>
      <dgm:t>
        <a:bodyPr/>
        <a:lstStyle/>
        <a:p>
          <a:endParaRPr lang="en-US"/>
        </a:p>
      </dgm:t>
    </dgm:pt>
    <dgm:pt modelId="{EF45FF58-F997-064A-922F-F3EFF95B3310}" type="pres">
      <dgm:prSet presAssocID="{AA62A59D-6A54-5245-BAF9-E46038F95F4E}" presName="tile3" presStyleLbl="node1" presStyleIdx="2" presStyleCnt="4"/>
      <dgm:spPr/>
      <dgm:t>
        <a:bodyPr/>
        <a:lstStyle/>
        <a:p>
          <a:endParaRPr lang="en-US"/>
        </a:p>
      </dgm:t>
    </dgm:pt>
    <dgm:pt modelId="{77F45A17-9F00-1247-AC67-B537649B1E22}" type="pres">
      <dgm:prSet presAssocID="{AA62A59D-6A54-5245-BAF9-E46038F95F4E}" presName="tile3text" presStyleLbl="node1" presStyleIdx="2" presStyleCnt="4">
        <dgm:presLayoutVars>
          <dgm:chMax val="0"/>
          <dgm:chPref val="0"/>
          <dgm:bulletEnabled val="1"/>
        </dgm:presLayoutVars>
      </dgm:prSet>
      <dgm:spPr/>
      <dgm:t>
        <a:bodyPr/>
        <a:lstStyle/>
        <a:p>
          <a:endParaRPr lang="en-US"/>
        </a:p>
      </dgm:t>
    </dgm:pt>
    <dgm:pt modelId="{270CC146-BAE3-9D49-B6CB-2ADA7BABAD0C}" type="pres">
      <dgm:prSet presAssocID="{AA62A59D-6A54-5245-BAF9-E46038F95F4E}" presName="tile4" presStyleLbl="node1" presStyleIdx="3" presStyleCnt="4"/>
      <dgm:spPr/>
      <dgm:t>
        <a:bodyPr/>
        <a:lstStyle/>
        <a:p>
          <a:endParaRPr lang="en-US"/>
        </a:p>
      </dgm:t>
    </dgm:pt>
    <dgm:pt modelId="{AE67923C-5DAA-9249-BDC1-E3A0020139CE}" type="pres">
      <dgm:prSet presAssocID="{AA62A59D-6A54-5245-BAF9-E46038F95F4E}" presName="tile4text" presStyleLbl="node1" presStyleIdx="3" presStyleCnt="4">
        <dgm:presLayoutVars>
          <dgm:chMax val="0"/>
          <dgm:chPref val="0"/>
          <dgm:bulletEnabled val="1"/>
        </dgm:presLayoutVars>
      </dgm:prSet>
      <dgm:spPr/>
      <dgm:t>
        <a:bodyPr/>
        <a:lstStyle/>
        <a:p>
          <a:endParaRPr lang="en-US"/>
        </a:p>
      </dgm:t>
    </dgm:pt>
    <dgm:pt modelId="{79552C01-D3F4-2E4D-BB8E-7FBE192A47EB}" type="pres">
      <dgm:prSet presAssocID="{AA62A59D-6A54-5245-BAF9-E46038F95F4E}" presName="centerTile" presStyleLbl="fgShp" presStyleIdx="0" presStyleCnt="1">
        <dgm:presLayoutVars>
          <dgm:chMax val="0"/>
          <dgm:chPref val="0"/>
        </dgm:presLayoutVars>
      </dgm:prSet>
      <dgm:spPr/>
      <dgm:t>
        <a:bodyPr/>
        <a:lstStyle/>
        <a:p>
          <a:endParaRPr lang="en-US"/>
        </a:p>
      </dgm:t>
    </dgm:pt>
  </dgm:ptLst>
  <dgm:cxnLst>
    <dgm:cxn modelId="{45B96372-003E-1345-92C1-46F780BCBB58}" srcId="{AA62A59D-6A54-5245-BAF9-E46038F95F4E}" destId="{A4999E90-863D-0B4E-860F-714E2DDC15D8}" srcOrd="0" destOrd="0" parTransId="{BDCA5B55-6D1C-CD40-9EBF-0706573089A1}" sibTransId="{35E1D8F5-BE4A-2043-9D76-2A43DF7EB91A}"/>
    <dgm:cxn modelId="{B0E3EE49-4A18-0043-AE65-1A3ED7ECFB4B}" srcId="{A4999E90-863D-0B4E-860F-714E2DDC15D8}" destId="{C9F390E1-BC42-2440-85B1-E1245EDD8B79}" srcOrd="2" destOrd="0" parTransId="{95B66C39-81C4-EE4F-A8DC-7C99F967A43C}" sibTransId="{33678287-5059-704C-B6C2-042F6140BC13}"/>
    <dgm:cxn modelId="{E4E98738-7F14-BC4E-BD33-56D7C150C8D9}" type="presOf" srcId="{A4999E90-863D-0B4E-860F-714E2DDC15D8}" destId="{79552C01-D3F4-2E4D-BB8E-7FBE192A47EB}" srcOrd="0" destOrd="0" presId="urn:microsoft.com/office/officeart/2005/8/layout/matrix1"/>
    <dgm:cxn modelId="{4776F612-DF30-6D4D-A911-DFC0E1B4B976}" type="presOf" srcId="{B24EA8F1-995C-4A47-966D-6CEF352D0BF3}" destId="{270CC146-BAE3-9D49-B6CB-2ADA7BABAD0C}" srcOrd="0" destOrd="0" presId="urn:microsoft.com/office/officeart/2005/8/layout/matrix1"/>
    <dgm:cxn modelId="{7A78C0F4-E302-204A-A5F7-3180E3766B03}" srcId="{A4999E90-863D-0B4E-860F-714E2DDC15D8}" destId="{B24EA8F1-995C-4A47-966D-6CEF352D0BF3}" srcOrd="3" destOrd="0" parTransId="{9E25AA50-59D4-A945-961B-1B1121B40F31}" sibTransId="{490C46CA-D3C1-BE43-804E-CBD832E83813}"/>
    <dgm:cxn modelId="{0DD5F0B5-88C4-784F-B4A5-14B39D339016}" type="presOf" srcId="{62932A2E-74A7-724B-B12B-57B14AE7F050}" destId="{857DCD8E-A942-694F-953E-22DB21873BE5}" srcOrd="0" destOrd="0" presId="urn:microsoft.com/office/officeart/2005/8/layout/matrix1"/>
    <dgm:cxn modelId="{9FC0D49E-B2D2-564E-B226-EA5D8FBCF01C}" srcId="{A4999E90-863D-0B4E-860F-714E2DDC15D8}" destId="{37F29360-C894-B24C-942C-8FAA7CA59725}" srcOrd="1" destOrd="0" parTransId="{851BBCEF-500F-604D-ACD8-28D277538BBD}" sibTransId="{82B17E93-B264-4044-9A5D-B210678CACE5}"/>
    <dgm:cxn modelId="{FAB40B9A-013E-7A44-B303-54BA1BE0CADA}" srcId="{A4999E90-863D-0B4E-860F-714E2DDC15D8}" destId="{62932A2E-74A7-724B-B12B-57B14AE7F050}" srcOrd="0" destOrd="0" parTransId="{1E5E7C96-26E1-F644-A2E0-AC80D261C4D1}" sibTransId="{DE74423B-DD95-B442-84D3-CC844A83D892}"/>
    <dgm:cxn modelId="{DCFDE10B-86EB-9844-98A2-1BE6C6002B00}" type="presOf" srcId="{62932A2E-74A7-724B-B12B-57B14AE7F050}" destId="{89518666-8F03-F44E-AD0F-4DFC6C35383C}" srcOrd="1" destOrd="0" presId="urn:microsoft.com/office/officeart/2005/8/layout/matrix1"/>
    <dgm:cxn modelId="{E60B63E4-7F81-6D43-AE88-B2B77A343714}" type="presOf" srcId="{B24EA8F1-995C-4A47-966D-6CEF352D0BF3}" destId="{AE67923C-5DAA-9249-BDC1-E3A0020139CE}" srcOrd="1" destOrd="0" presId="urn:microsoft.com/office/officeart/2005/8/layout/matrix1"/>
    <dgm:cxn modelId="{6596B6C0-7800-B849-BE99-16B1144C6F92}" type="presOf" srcId="{37F29360-C894-B24C-942C-8FAA7CA59725}" destId="{DAF721D7-F3B7-5A4A-8602-E68A06B3B45A}" srcOrd="1" destOrd="0" presId="urn:microsoft.com/office/officeart/2005/8/layout/matrix1"/>
    <dgm:cxn modelId="{7AE67E90-1A9A-F04F-8C31-D7EE2D9938B4}" type="presOf" srcId="{C9F390E1-BC42-2440-85B1-E1245EDD8B79}" destId="{EF45FF58-F997-064A-922F-F3EFF95B3310}" srcOrd="0" destOrd="0" presId="urn:microsoft.com/office/officeart/2005/8/layout/matrix1"/>
    <dgm:cxn modelId="{C860445B-84BB-364D-9331-27306912AA2B}" type="presOf" srcId="{37F29360-C894-B24C-942C-8FAA7CA59725}" destId="{0CF5709A-5EEA-EC4D-8C3D-F5C42F4388FA}" srcOrd="0" destOrd="0" presId="urn:microsoft.com/office/officeart/2005/8/layout/matrix1"/>
    <dgm:cxn modelId="{6733A918-18EE-9044-B62D-274AD79BA02B}" type="presOf" srcId="{C9F390E1-BC42-2440-85B1-E1245EDD8B79}" destId="{77F45A17-9F00-1247-AC67-B537649B1E22}" srcOrd="1" destOrd="0" presId="urn:microsoft.com/office/officeart/2005/8/layout/matrix1"/>
    <dgm:cxn modelId="{2A8C2A2C-1A8B-B74B-9074-12F60B1073A1}" type="presOf" srcId="{AA62A59D-6A54-5245-BAF9-E46038F95F4E}" destId="{5C06A6B8-6661-6B4E-86CE-E28FE71192FA}" srcOrd="0" destOrd="0" presId="urn:microsoft.com/office/officeart/2005/8/layout/matrix1"/>
    <dgm:cxn modelId="{89AB19E8-35E9-3C44-9AD8-AB823A138166}" type="presParOf" srcId="{5C06A6B8-6661-6B4E-86CE-E28FE71192FA}" destId="{D9D530B2-4669-5144-9A8B-318E4121C9DA}" srcOrd="0" destOrd="0" presId="urn:microsoft.com/office/officeart/2005/8/layout/matrix1"/>
    <dgm:cxn modelId="{379753E1-EE51-7A4C-80AB-02B124E6A5A0}" type="presParOf" srcId="{D9D530B2-4669-5144-9A8B-318E4121C9DA}" destId="{857DCD8E-A942-694F-953E-22DB21873BE5}" srcOrd="0" destOrd="0" presId="urn:microsoft.com/office/officeart/2005/8/layout/matrix1"/>
    <dgm:cxn modelId="{6826ADF1-FD93-C44C-BCA5-2C9AEC04DEF7}" type="presParOf" srcId="{D9D530B2-4669-5144-9A8B-318E4121C9DA}" destId="{89518666-8F03-F44E-AD0F-4DFC6C35383C}" srcOrd="1" destOrd="0" presId="urn:microsoft.com/office/officeart/2005/8/layout/matrix1"/>
    <dgm:cxn modelId="{2E5BB5A0-3A6D-C24B-A83B-9B9AC8E1921D}" type="presParOf" srcId="{D9D530B2-4669-5144-9A8B-318E4121C9DA}" destId="{0CF5709A-5EEA-EC4D-8C3D-F5C42F4388FA}" srcOrd="2" destOrd="0" presId="urn:microsoft.com/office/officeart/2005/8/layout/matrix1"/>
    <dgm:cxn modelId="{A3E7050B-3CB0-3340-A8E1-8FB79622AF40}" type="presParOf" srcId="{D9D530B2-4669-5144-9A8B-318E4121C9DA}" destId="{DAF721D7-F3B7-5A4A-8602-E68A06B3B45A}" srcOrd="3" destOrd="0" presId="urn:microsoft.com/office/officeart/2005/8/layout/matrix1"/>
    <dgm:cxn modelId="{1B8D2430-7E8A-E04F-AF74-EF7652A0B1FB}" type="presParOf" srcId="{D9D530B2-4669-5144-9A8B-318E4121C9DA}" destId="{EF45FF58-F997-064A-922F-F3EFF95B3310}" srcOrd="4" destOrd="0" presId="urn:microsoft.com/office/officeart/2005/8/layout/matrix1"/>
    <dgm:cxn modelId="{A1309C88-57DB-2E43-8EAC-265814272251}" type="presParOf" srcId="{D9D530B2-4669-5144-9A8B-318E4121C9DA}" destId="{77F45A17-9F00-1247-AC67-B537649B1E22}" srcOrd="5" destOrd="0" presId="urn:microsoft.com/office/officeart/2005/8/layout/matrix1"/>
    <dgm:cxn modelId="{EA551140-10F9-BC44-BF90-96587F0A80ED}" type="presParOf" srcId="{D9D530B2-4669-5144-9A8B-318E4121C9DA}" destId="{270CC146-BAE3-9D49-B6CB-2ADA7BABAD0C}" srcOrd="6" destOrd="0" presId="urn:microsoft.com/office/officeart/2005/8/layout/matrix1"/>
    <dgm:cxn modelId="{4AF58A1A-95C7-8040-A66C-41A22060DE11}" type="presParOf" srcId="{D9D530B2-4669-5144-9A8B-318E4121C9DA}" destId="{AE67923C-5DAA-9249-BDC1-E3A0020139CE}" srcOrd="7" destOrd="0" presId="urn:microsoft.com/office/officeart/2005/8/layout/matrix1"/>
    <dgm:cxn modelId="{EC05A6ED-6AB7-C841-AD8F-3B70466327A3}" type="presParOf" srcId="{5C06A6B8-6661-6B4E-86CE-E28FE71192FA}" destId="{79552C01-D3F4-2E4D-BB8E-7FBE192A47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095A99-99B0-274B-9E47-E8A489A4EC0B}" type="doc">
      <dgm:prSet loTypeId="urn:microsoft.com/office/officeart/2005/8/layout/vList4#1" loCatId="" qsTypeId="urn:microsoft.com/office/officeart/2005/8/quickstyle/simple4" qsCatId="simple" csTypeId="urn:microsoft.com/office/officeart/2005/8/colors/colorful1#13" csCatId="colorful" phldr="1"/>
      <dgm:spPr/>
      <dgm:t>
        <a:bodyPr/>
        <a:lstStyle/>
        <a:p>
          <a:endParaRPr lang="en-US"/>
        </a:p>
      </dgm:t>
    </dgm:pt>
    <dgm:pt modelId="{B93B9C9B-FBCF-CB4C-8D5C-3540157B0BD5}">
      <dgm:prSet/>
      <dgm:spPr/>
      <dgm:t>
        <a:bodyPr/>
        <a:lstStyle/>
        <a:p>
          <a:pPr rtl="0"/>
          <a:r>
            <a:rPr lang="fr-FR" smtClean="0">
              <a:solidFill>
                <a:srgbClr val="000000"/>
              </a:solidFill>
            </a:rPr>
            <a:t>Dates: June 12-14</a:t>
          </a:r>
          <a:endParaRPr lang="fr-FR">
            <a:solidFill>
              <a:srgbClr val="000000"/>
            </a:solidFill>
          </a:endParaRPr>
        </a:p>
      </dgm:t>
    </dgm:pt>
    <dgm:pt modelId="{08969B92-265A-8E40-845E-E682C6C9ED1A}" type="parTrans" cxnId="{CB500AD1-C552-9842-9BA4-213A3519F420}">
      <dgm:prSet/>
      <dgm:spPr/>
      <dgm:t>
        <a:bodyPr/>
        <a:lstStyle/>
        <a:p>
          <a:endParaRPr lang="en-US">
            <a:solidFill>
              <a:srgbClr val="000000"/>
            </a:solidFill>
          </a:endParaRPr>
        </a:p>
      </dgm:t>
    </dgm:pt>
    <dgm:pt modelId="{1DFC6528-286C-D54F-8641-8739FF27044F}" type="sibTrans" cxnId="{CB500AD1-C552-9842-9BA4-213A3519F420}">
      <dgm:prSet/>
      <dgm:spPr/>
      <dgm:t>
        <a:bodyPr/>
        <a:lstStyle/>
        <a:p>
          <a:endParaRPr lang="en-US">
            <a:solidFill>
              <a:srgbClr val="000000"/>
            </a:solidFill>
          </a:endParaRPr>
        </a:p>
      </dgm:t>
    </dgm:pt>
    <dgm:pt modelId="{371DEB1D-D3D0-3640-91AB-166298AF5418}">
      <dgm:prSet/>
      <dgm:spPr/>
      <dgm:t>
        <a:bodyPr/>
        <a:lstStyle/>
        <a:p>
          <a:pPr rtl="0"/>
          <a:r>
            <a:rPr lang="en-US" smtClean="0">
              <a:solidFill>
                <a:srgbClr val="000000"/>
              </a:solidFill>
            </a:rPr>
            <a:t>Place: Rosslyn</a:t>
          </a:r>
          <a:endParaRPr lang="en-US">
            <a:solidFill>
              <a:srgbClr val="000000"/>
            </a:solidFill>
          </a:endParaRPr>
        </a:p>
      </dgm:t>
    </dgm:pt>
    <dgm:pt modelId="{A7C687F8-6D28-E24F-956A-93B574645734}" type="parTrans" cxnId="{453996E4-B1D6-2B47-B41D-A4CC5A0623C8}">
      <dgm:prSet/>
      <dgm:spPr/>
      <dgm:t>
        <a:bodyPr/>
        <a:lstStyle/>
        <a:p>
          <a:endParaRPr lang="en-US">
            <a:solidFill>
              <a:srgbClr val="000000"/>
            </a:solidFill>
          </a:endParaRPr>
        </a:p>
      </dgm:t>
    </dgm:pt>
    <dgm:pt modelId="{90E7A722-9D99-5E4B-B363-CAD2CD2775B9}" type="sibTrans" cxnId="{453996E4-B1D6-2B47-B41D-A4CC5A0623C8}">
      <dgm:prSet/>
      <dgm:spPr/>
      <dgm:t>
        <a:bodyPr/>
        <a:lstStyle/>
        <a:p>
          <a:endParaRPr lang="en-US">
            <a:solidFill>
              <a:srgbClr val="000000"/>
            </a:solidFill>
          </a:endParaRPr>
        </a:p>
      </dgm:t>
    </dgm:pt>
    <dgm:pt modelId="{4FC47394-BB9D-B349-9471-BB9632656B19}">
      <dgm:prSet/>
      <dgm:spPr/>
      <dgm:t>
        <a:bodyPr/>
        <a:lstStyle/>
        <a:p>
          <a:pPr rtl="0"/>
          <a:r>
            <a:rPr lang="en-US" smtClean="0">
              <a:solidFill>
                <a:srgbClr val="000000"/>
              </a:solidFill>
            </a:rPr>
            <a:t>Attendance: 150 on-site &amp; ~ 100 virtual (est.)</a:t>
          </a:r>
          <a:endParaRPr lang="en-US">
            <a:solidFill>
              <a:srgbClr val="000000"/>
            </a:solidFill>
          </a:endParaRPr>
        </a:p>
      </dgm:t>
    </dgm:pt>
    <dgm:pt modelId="{740994DD-FFDC-D14E-B88C-7E684CB5C466}" type="parTrans" cxnId="{0BED10AC-AA91-F349-B39C-21EA8C06721F}">
      <dgm:prSet/>
      <dgm:spPr/>
      <dgm:t>
        <a:bodyPr/>
        <a:lstStyle/>
        <a:p>
          <a:endParaRPr lang="en-US">
            <a:solidFill>
              <a:srgbClr val="000000"/>
            </a:solidFill>
          </a:endParaRPr>
        </a:p>
      </dgm:t>
    </dgm:pt>
    <dgm:pt modelId="{64BB824E-CF6F-FB47-B34F-1151F06B0ABF}" type="sibTrans" cxnId="{0BED10AC-AA91-F349-B39C-21EA8C06721F}">
      <dgm:prSet/>
      <dgm:spPr/>
      <dgm:t>
        <a:bodyPr/>
        <a:lstStyle/>
        <a:p>
          <a:endParaRPr lang="en-US">
            <a:solidFill>
              <a:srgbClr val="000000"/>
            </a:solidFill>
          </a:endParaRPr>
        </a:p>
      </dgm:t>
    </dgm:pt>
    <dgm:pt modelId="{3559628F-1BFC-EB4B-9679-FDF04CF10DBD}">
      <dgm:prSet/>
      <dgm:spPr/>
      <dgm:t>
        <a:bodyPr/>
        <a:lstStyle/>
        <a:p>
          <a:pPr rtl="0"/>
          <a:r>
            <a:rPr lang="en-US" smtClean="0">
              <a:solidFill>
                <a:srgbClr val="000000"/>
              </a:solidFill>
            </a:rPr>
            <a:t>Objectives: Integrate the efforts</a:t>
          </a:r>
          <a:endParaRPr lang="en-US">
            <a:solidFill>
              <a:srgbClr val="000000"/>
            </a:solidFill>
          </a:endParaRPr>
        </a:p>
      </dgm:t>
    </dgm:pt>
    <dgm:pt modelId="{3EE2D149-A20B-7445-8079-EE4109CFD1E2}" type="parTrans" cxnId="{4A4FF1BE-CF13-054C-A4D2-F116003DAAB4}">
      <dgm:prSet/>
      <dgm:spPr/>
      <dgm:t>
        <a:bodyPr/>
        <a:lstStyle/>
        <a:p>
          <a:endParaRPr lang="en-US">
            <a:solidFill>
              <a:srgbClr val="000000"/>
            </a:solidFill>
          </a:endParaRPr>
        </a:p>
      </dgm:t>
    </dgm:pt>
    <dgm:pt modelId="{1A8E38DF-4B6E-0C4F-BC99-9B3C73175F0B}" type="sibTrans" cxnId="{4A4FF1BE-CF13-054C-A4D2-F116003DAAB4}">
      <dgm:prSet/>
      <dgm:spPr/>
      <dgm:t>
        <a:bodyPr/>
        <a:lstStyle/>
        <a:p>
          <a:endParaRPr lang="en-US">
            <a:solidFill>
              <a:srgbClr val="000000"/>
            </a:solidFill>
          </a:endParaRPr>
        </a:p>
      </dgm:t>
    </dgm:pt>
    <dgm:pt modelId="{797617C0-1044-6140-A869-73E0DFD81F99}">
      <dgm:prSet/>
      <dgm:spPr/>
      <dgm:t>
        <a:bodyPr/>
        <a:lstStyle/>
        <a:p>
          <a:pPr rtl="0"/>
          <a:r>
            <a:rPr lang="en-US" smtClean="0">
              <a:solidFill>
                <a:srgbClr val="000000"/>
              </a:solidFill>
            </a:rPr>
            <a:t>Outcome: Roadmaps</a:t>
          </a:r>
          <a:endParaRPr lang="en-US">
            <a:solidFill>
              <a:srgbClr val="000000"/>
            </a:solidFill>
          </a:endParaRPr>
        </a:p>
      </dgm:t>
    </dgm:pt>
    <dgm:pt modelId="{F5AA0049-1B7B-C74D-906C-D72510459D4B}" type="parTrans" cxnId="{B75E8128-CD63-034D-A05C-CEF04EAC253E}">
      <dgm:prSet/>
      <dgm:spPr/>
      <dgm:t>
        <a:bodyPr/>
        <a:lstStyle/>
        <a:p>
          <a:endParaRPr lang="en-US">
            <a:solidFill>
              <a:srgbClr val="000000"/>
            </a:solidFill>
          </a:endParaRPr>
        </a:p>
      </dgm:t>
    </dgm:pt>
    <dgm:pt modelId="{E2CE0F33-F921-2840-A808-6BCF8B6A3AE3}" type="sibTrans" cxnId="{B75E8128-CD63-034D-A05C-CEF04EAC253E}">
      <dgm:prSet/>
      <dgm:spPr/>
      <dgm:t>
        <a:bodyPr/>
        <a:lstStyle/>
        <a:p>
          <a:endParaRPr lang="en-US">
            <a:solidFill>
              <a:srgbClr val="000000"/>
            </a:solidFill>
          </a:endParaRPr>
        </a:p>
      </dgm:t>
    </dgm:pt>
    <dgm:pt modelId="{92A47CE8-8FA3-1644-8287-CE82D051E33D}">
      <dgm:prSet/>
      <dgm:spPr/>
      <dgm:t>
        <a:bodyPr/>
        <a:lstStyle/>
        <a:p>
          <a:pPr rtl="0"/>
          <a:r>
            <a:rPr lang="en-US" smtClean="0">
              <a:solidFill>
                <a:srgbClr val="000000"/>
              </a:solidFill>
            </a:rPr>
            <a:t>Enhancements: Early Career scientists &amp; observers and provocateurs</a:t>
          </a:r>
          <a:endParaRPr lang="en-US">
            <a:solidFill>
              <a:srgbClr val="000000"/>
            </a:solidFill>
          </a:endParaRPr>
        </a:p>
      </dgm:t>
    </dgm:pt>
    <dgm:pt modelId="{57DFA352-4F3C-C042-94A0-67DDCC00BBCD}" type="parTrans" cxnId="{7559C9EF-16AF-0048-A55A-55167495175E}">
      <dgm:prSet/>
      <dgm:spPr/>
      <dgm:t>
        <a:bodyPr/>
        <a:lstStyle/>
        <a:p>
          <a:endParaRPr lang="en-US">
            <a:solidFill>
              <a:srgbClr val="000000"/>
            </a:solidFill>
          </a:endParaRPr>
        </a:p>
      </dgm:t>
    </dgm:pt>
    <dgm:pt modelId="{F60B3672-FB89-CD42-991D-156EC1D37448}" type="sibTrans" cxnId="{7559C9EF-16AF-0048-A55A-55167495175E}">
      <dgm:prSet/>
      <dgm:spPr/>
      <dgm:t>
        <a:bodyPr/>
        <a:lstStyle/>
        <a:p>
          <a:endParaRPr lang="en-US">
            <a:solidFill>
              <a:srgbClr val="000000"/>
            </a:solidFill>
          </a:endParaRPr>
        </a:p>
      </dgm:t>
    </dgm:pt>
    <dgm:pt modelId="{B1A6B611-06CC-0441-BEE6-02529E00B019}">
      <dgm:prSet/>
      <dgm:spPr/>
      <dgm:t>
        <a:bodyPr/>
        <a:lstStyle/>
        <a:p>
          <a:pPr rtl="0"/>
          <a:r>
            <a:rPr lang="en-US" smtClean="0">
              <a:solidFill>
                <a:srgbClr val="000000"/>
              </a:solidFill>
            </a:rPr>
            <a:t>Approach: Flexible agenda  </a:t>
          </a:r>
          <a:endParaRPr lang="en-US">
            <a:solidFill>
              <a:srgbClr val="000000"/>
            </a:solidFill>
          </a:endParaRPr>
        </a:p>
      </dgm:t>
    </dgm:pt>
    <dgm:pt modelId="{2EA5B843-4732-894C-9E3D-A03A5D54B631}" type="parTrans" cxnId="{92F58643-DC7D-554D-93D3-84FB9AB1E0E5}">
      <dgm:prSet/>
      <dgm:spPr/>
      <dgm:t>
        <a:bodyPr/>
        <a:lstStyle/>
        <a:p>
          <a:endParaRPr lang="en-US">
            <a:solidFill>
              <a:srgbClr val="000000"/>
            </a:solidFill>
          </a:endParaRPr>
        </a:p>
      </dgm:t>
    </dgm:pt>
    <dgm:pt modelId="{CF7E1A34-D0C1-2C49-B740-80619CDB7AEE}" type="sibTrans" cxnId="{92F58643-DC7D-554D-93D3-84FB9AB1E0E5}">
      <dgm:prSet/>
      <dgm:spPr/>
      <dgm:t>
        <a:bodyPr/>
        <a:lstStyle/>
        <a:p>
          <a:endParaRPr lang="en-US">
            <a:solidFill>
              <a:srgbClr val="000000"/>
            </a:solidFill>
          </a:endParaRPr>
        </a:p>
      </dgm:t>
    </dgm:pt>
    <dgm:pt modelId="{B5DA36B6-0C1A-8543-AE66-AF0702668EEF}" type="pres">
      <dgm:prSet presAssocID="{CD095A99-99B0-274B-9E47-E8A489A4EC0B}" presName="linear" presStyleCnt="0">
        <dgm:presLayoutVars>
          <dgm:dir/>
          <dgm:resizeHandles val="exact"/>
        </dgm:presLayoutVars>
      </dgm:prSet>
      <dgm:spPr/>
      <dgm:t>
        <a:bodyPr/>
        <a:lstStyle/>
        <a:p>
          <a:endParaRPr lang="en-US"/>
        </a:p>
      </dgm:t>
    </dgm:pt>
    <dgm:pt modelId="{07FB0E40-2052-A94A-A1F8-A1B98FBFB676}" type="pres">
      <dgm:prSet presAssocID="{B93B9C9B-FBCF-CB4C-8D5C-3540157B0BD5}" presName="comp" presStyleCnt="0"/>
      <dgm:spPr/>
      <dgm:t>
        <a:bodyPr/>
        <a:lstStyle/>
        <a:p>
          <a:endParaRPr lang="en-US"/>
        </a:p>
      </dgm:t>
    </dgm:pt>
    <dgm:pt modelId="{616C8D6C-D23B-7A41-A4C1-B441D525E57D}" type="pres">
      <dgm:prSet presAssocID="{B93B9C9B-FBCF-CB4C-8D5C-3540157B0BD5}" presName="box" presStyleLbl="node1" presStyleIdx="0" presStyleCnt="7"/>
      <dgm:spPr/>
      <dgm:t>
        <a:bodyPr/>
        <a:lstStyle/>
        <a:p>
          <a:endParaRPr lang="en-US"/>
        </a:p>
      </dgm:t>
    </dgm:pt>
    <dgm:pt modelId="{4BBB3BC5-9938-7846-90A3-77E869759B88}" type="pres">
      <dgm:prSet presAssocID="{B93B9C9B-FBCF-CB4C-8D5C-3540157B0BD5}" presName="img" presStyleLbl="fgImgPlace1" presStyleIdx="0" presStyleCnt="7" custScaleX="67545"/>
      <dgm:spPr>
        <a:blipFill rotWithShape="0">
          <a:blip xmlns:r="http://schemas.openxmlformats.org/officeDocument/2006/relationships" r:embed="rId1"/>
          <a:stretch>
            <a:fillRect/>
          </a:stretch>
        </a:blipFill>
      </dgm:spPr>
      <dgm:t>
        <a:bodyPr/>
        <a:lstStyle/>
        <a:p>
          <a:endParaRPr lang="en-US"/>
        </a:p>
      </dgm:t>
    </dgm:pt>
    <dgm:pt modelId="{8ED798E0-DD54-B34C-9009-84BB113FBCCC}" type="pres">
      <dgm:prSet presAssocID="{B93B9C9B-FBCF-CB4C-8D5C-3540157B0BD5}" presName="text" presStyleLbl="node1" presStyleIdx="0" presStyleCnt="7">
        <dgm:presLayoutVars>
          <dgm:bulletEnabled val="1"/>
        </dgm:presLayoutVars>
      </dgm:prSet>
      <dgm:spPr/>
      <dgm:t>
        <a:bodyPr/>
        <a:lstStyle/>
        <a:p>
          <a:endParaRPr lang="en-US"/>
        </a:p>
      </dgm:t>
    </dgm:pt>
    <dgm:pt modelId="{61C0A381-D1BF-B140-B52F-6160568D479E}" type="pres">
      <dgm:prSet presAssocID="{1DFC6528-286C-D54F-8641-8739FF27044F}" presName="spacer" presStyleCnt="0"/>
      <dgm:spPr/>
      <dgm:t>
        <a:bodyPr/>
        <a:lstStyle/>
        <a:p>
          <a:endParaRPr lang="en-US"/>
        </a:p>
      </dgm:t>
    </dgm:pt>
    <dgm:pt modelId="{EFCCEACB-7F5C-5843-A1F9-4B4A7B12A70A}" type="pres">
      <dgm:prSet presAssocID="{371DEB1D-D3D0-3640-91AB-166298AF5418}" presName="comp" presStyleCnt="0"/>
      <dgm:spPr/>
      <dgm:t>
        <a:bodyPr/>
        <a:lstStyle/>
        <a:p>
          <a:endParaRPr lang="en-US"/>
        </a:p>
      </dgm:t>
    </dgm:pt>
    <dgm:pt modelId="{1FA42D1C-ED22-9F41-9F99-DAC734FA18AA}" type="pres">
      <dgm:prSet presAssocID="{371DEB1D-D3D0-3640-91AB-166298AF5418}" presName="box" presStyleLbl="node1" presStyleIdx="1" presStyleCnt="7"/>
      <dgm:spPr/>
      <dgm:t>
        <a:bodyPr/>
        <a:lstStyle/>
        <a:p>
          <a:endParaRPr lang="en-US"/>
        </a:p>
      </dgm:t>
    </dgm:pt>
    <dgm:pt modelId="{637F2D7C-6B41-4C41-9044-9E552CF0FF6D}" type="pres">
      <dgm:prSet presAssocID="{371DEB1D-D3D0-3640-91AB-166298AF5418}" presName="img" presStyleLbl="fgImgPlace1" presStyleIdx="1" presStyleCnt="7" custScaleX="62085"/>
      <dgm:spPr>
        <a:blipFill rotWithShape="0">
          <a:blip xmlns:r="http://schemas.openxmlformats.org/officeDocument/2006/relationships" r:embed="rId2"/>
          <a:stretch>
            <a:fillRect/>
          </a:stretch>
        </a:blipFill>
      </dgm:spPr>
      <dgm:t>
        <a:bodyPr/>
        <a:lstStyle/>
        <a:p>
          <a:endParaRPr lang="en-US"/>
        </a:p>
      </dgm:t>
    </dgm:pt>
    <dgm:pt modelId="{9934B0C1-7910-8147-891F-614F3D15D25C}" type="pres">
      <dgm:prSet presAssocID="{371DEB1D-D3D0-3640-91AB-166298AF5418}" presName="text" presStyleLbl="node1" presStyleIdx="1" presStyleCnt="7">
        <dgm:presLayoutVars>
          <dgm:bulletEnabled val="1"/>
        </dgm:presLayoutVars>
      </dgm:prSet>
      <dgm:spPr/>
      <dgm:t>
        <a:bodyPr/>
        <a:lstStyle/>
        <a:p>
          <a:endParaRPr lang="en-US"/>
        </a:p>
      </dgm:t>
    </dgm:pt>
    <dgm:pt modelId="{87CC36CC-CBD5-3F49-895E-75121499E94D}" type="pres">
      <dgm:prSet presAssocID="{90E7A722-9D99-5E4B-B363-CAD2CD2775B9}" presName="spacer" presStyleCnt="0"/>
      <dgm:spPr/>
      <dgm:t>
        <a:bodyPr/>
        <a:lstStyle/>
        <a:p>
          <a:endParaRPr lang="en-US"/>
        </a:p>
      </dgm:t>
    </dgm:pt>
    <dgm:pt modelId="{32E29EE2-FC19-C34E-AC80-4E8686898B01}" type="pres">
      <dgm:prSet presAssocID="{4FC47394-BB9D-B349-9471-BB9632656B19}" presName="comp" presStyleCnt="0"/>
      <dgm:spPr/>
      <dgm:t>
        <a:bodyPr/>
        <a:lstStyle/>
        <a:p>
          <a:endParaRPr lang="en-US"/>
        </a:p>
      </dgm:t>
    </dgm:pt>
    <dgm:pt modelId="{AF65CA8D-DC2D-664E-A1D9-B50C49BB45EE}" type="pres">
      <dgm:prSet presAssocID="{4FC47394-BB9D-B349-9471-BB9632656B19}" presName="box" presStyleLbl="node1" presStyleIdx="2" presStyleCnt="7"/>
      <dgm:spPr/>
      <dgm:t>
        <a:bodyPr/>
        <a:lstStyle/>
        <a:p>
          <a:endParaRPr lang="en-US"/>
        </a:p>
      </dgm:t>
    </dgm:pt>
    <dgm:pt modelId="{22E65F6D-2421-2540-B0A9-6885CDA7C512}" type="pres">
      <dgm:prSet presAssocID="{4FC47394-BB9D-B349-9471-BB9632656B19}" presName="img" presStyleLbl="fgImgPlace1" presStyleIdx="2" presStyleCnt="7" custScaleX="60022"/>
      <dgm:spPr>
        <a:blipFill rotWithShape="0">
          <a:blip xmlns:r="http://schemas.openxmlformats.org/officeDocument/2006/relationships" r:embed="rId3"/>
          <a:stretch>
            <a:fillRect/>
          </a:stretch>
        </a:blipFill>
      </dgm:spPr>
      <dgm:t>
        <a:bodyPr/>
        <a:lstStyle/>
        <a:p>
          <a:endParaRPr lang="en-US"/>
        </a:p>
      </dgm:t>
    </dgm:pt>
    <dgm:pt modelId="{F36FF0B7-0509-424E-B261-0196429D205D}" type="pres">
      <dgm:prSet presAssocID="{4FC47394-BB9D-B349-9471-BB9632656B19}" presName="text" presStyleLbl="node1" presStyleIdx="2" presStyleCnt="7">
        <dgm:presLayoutVars>
          <dgm:bulletEnabled val="1"/>
        </dgm:presLayoutVars>
      </dgm:prSet>
      <dgm:spPr/>
      <dgm:t>
        <a:bodyPr/>
        <a:lstStyle/>
        <a:p>
          <a:endParaRPr lang="en-US"/>
        </a:p>
      </dgm:t>
    </dgm:pt>
    <dgm:pt modelId="{137F5ECA-EF1E-D240-AE71-7400DB45172B}" type="pres">
      <dgm:prSet presAssocID="{64BB824E-CF6F-FB47-B34F-1151F06B0ABF}" presName="spacer" presStyleCnt="0"/>
      <dgm:spPr/>
      <dgm:t>
        <a:bodyPr/>
        <a:lstStyle/>
        <a:p>
          <a:endParaRPr lang="en-US"/>
        </a:p>
      </dgm:t>
    </dgm:pt>
    <dgm:pt modelId="{6035D083-E621-D246-ABE3-664E557D4E2F}" type="pres">
      <dgm:prSet presAssocID="{3559628F-1BFC-EB4B-9679-FDF04CF10DBD}" presName="comp" presStyleCnt="0"/>
      <dgm:spPr/>
      <dgm:t>
        <a:bodyPr/>
        <a:lstStyle/>
        <a:p>
          <a:endParaRPr lang="en-US"/>
        </a:p>
      </dgm:t>
    </dgm:pt>
    <dgm:pt modelId="{644F40C4-00E9-6844-920F-1B0F36A24E37}" type="pres">
      <dgm:prSet presAssocID="{3559628F-1BFC-EB4B-9679-FDF04CF10DBD}" presName="box" presStyleLbl="node1" presStyleIdx="3" presStyleCnt="7"/>
      <dgm:spPr/>
      <dgm:t>
        <a:bodyPr/>
        <a:lstStyle/>
        <a:p>
          <a:endParaRPr lang="en-US"/>
        </a:p>
      </dgm:t>
    </dgm:pt>
    <dgm:pt modelId="{3B8DF4E0-7EE6-7F45-935B-D0E7552C56F7}" type="pres">
      <dgm:prSet presAssocID="{3559628F-1BFC-EB4B-9679-FDF04CF10DBD}" presName="img" presStyleLbl="fgImgPlace1" presStyleIdx="3" presStyleCnt="7" custScaleX="61179"/>
      <dgm:spPr>
        <a:blipFill rotWithShape="0">
          <a:blip xmlns:r="http://schemas.openxmlformats.org/officeDocument/2006/relationships" r:embed="rId4"/>
          <a:stretch>
            <a:fillRect/>
          </a:stretch>
        </a:blipFill>
      </dgm:spPr>
      <dgm:t>
        <a:bodyPr/>
        <a:lstStyle/>
        <a:p>
          <a:endParaRPr lang="en-US"/>
        </a:p>
      </dgm:t>
    </dgm:pt>
    <dgm:pt modelId="{AC508CB7-51BA-434A-9E4D-0642AF55909E}" type="pres">
      <dgm:prSet presAssocID="{3559628F-1BFC-EB4B-9679-FDF04CF10DBD}" presName="text" presStyleLbl="node1" presStyleIdx="3" presStyleCnt="7">
        <dgm:presLayoutVars>
          <dgm:bulletEnabled val="1"/>
        </dgm:presLayoutVars>
      </dgm:prSet>
      <dgm:spPr/>
      <dgm:t>
        <a:bodyPr/>
        <a:lstStyle/>
        <a:p>
          <a:endParaRPr lang="en-US"/>
        </a:p>
      </dgm:t>
    </dgm:pt>
    <dgm:pt modelId="{DEA99FF1-E906-D247-A02C-49FC2BDDC815}" type="pres">
      <dgm:prSet presAssocID="{1A8E38DF-4B6E-0C4F-BC99-9B3C73175F0B}" presName="spacer" presStyleCnt="0"/>
      <dgm:spPr/>
      <dgm:t>
        <a:bodyPr/>
        <a:lstStyle/>
        <a:p>
          <a:endParaRPr lang="en-US"/>
        </a:p>
      </dgm:t>
    </dgm:pt>
    <dgm:pt modelId="{9467E4BA-9A45-BB4D-9BFE-B99ED24CEF69}" type="pres">
      <dgm:prSet presAssocID="{797617C0-1044-6140-A869-73E0DFD81F99}" presName="comp" presStyleCnt="0"/>
      <dgm:spPr/>
      <dgm:t>
        <a:bodyPr/>
        <a:lstStyle/>
        <a:p>
          <a:endParaRPr lang="en-US"/>
        </a:p>
      </dgm:t>
    </dgm:pt>
    <dgm:pt modelId="{A392E947-D562-2642-8B4B-ECE214889F7B}" type="pres">
      <dgm:prSet presAssocID="{797617C0-1044-6140-A869-73E0DFD81F99}" presName="box" presStyleLbl="node1" presStyleIdx="4" presStyleCnt="7"/>
      <dgm:spPr/>
      <dgm:t>
        <a:bodyPr/>
        <a:lstStyle/>
        <a:p>
          <a:endParaRPr lang="en-US"/>
        </a:p>
      </dgm:t>
    </dgm:pt>
    <dgm:pt modelId="{D6C88C69-3C3F-5A4E-9327-F7368479F59B}" type="pres">
      <dgm:prSet presAssocID="{797617C0-1044-6140-A869-73E0DFD81F99}" presName="img" presStyleLbl="fgImgPlace1" presStyleIdx="4" presStyleCnt="7" custScaleX="62337"/>
      <dgm:spPr>
        <a:blipFill rotWithShape="0">
          <a:blip xmlns:r="http://schemas.openxmlformats.org/officeDocument/2006/relationships" r:embed="rId5"/>
          <a:stretch>
            <a:fillRect/>
          </a:stretch>
        </a:blipFill>
      </dgm:spPr>
      <dgm:t>
        <a:bodyPr/>
        <a:lstStyle/>
        <a:p>
          <a:endParaRPr lang="en-US"/>
        </a:p>
      </dgm:t>
    </dgm:pt>
    <dgm:pt modelId="{8D2DAAFC-CBF7-5147-A505-DBEC0F382E2A}" type="pres">
      <dgm:prSet presAssocID="{797617C0-1044-6140-A869-73E0DFD81F99}" presName="text" presStyleLbl="node1" presStyleIdx="4" presStyleCnt="7">
        <dgm:presLayoutVars>
          <dgm:bulletEnabled val="1"/>
        </dgm:presLayoutVars>
      </dgm:prSet>
      <dgm:spPr/>
      <dgm:t>
        <a:bodyPr/>
        <a:lstStyle/>
        <a:p>
          <a:endParaRPr lang="en-US"/>
        </a:p>
      </dgm:t>
    </dgm:pt>
    <dgm:pt modelId="{64FD7904-332B-834E-9953-BA2E6DDD0A99}" type="pres">
      <dgm:prSet presAssocID="{E2CE0F33-F921-2840-A808-6BCF8B6A3AE3}" presName="spacer" presStyleCnt="0"/>
      <dgm:spPr/>
      <dgm:t>
        <a:bodyPr/>
        <a:lstStyle/>
        <a:p>
          <a:endParaRPr lang="en-US"/>
        </a:p>
      </dgm:t>
    </dgm:pt>
    <dgm:pt modelId="{21E5D177-7E9C-3247-8A7C-24C0D3060CC8}" type="pres">
      <dgm:prSet presAssocID="{92A47CE8-8FA3-1644-8287-CE82D051E33D}" presName="comp" presStyleCnt="0"/>
      <dgm:spPr/>
      <dgm:t>
        <a:bodyPr/>
        <a:lstStyle/>
        <a:p>
          <a:endParaRPr lang="en-US"/>
        </a:p>
      </dgm:t>
    </dgm:pt>
    <dgm:pt modelId="{A9C0332F-E8BE-DB49-ACE1-957E9BBD40AC}" type="pres">
      <dgm:prSet presAssocID="{92A47CE8-8FA3-1644-8287-CE82D051E33D}" presName="box" presStyleLbl="node1" presStyleIdx="5" presStyleCnt="7"/>
      <dgm:spPr/>
      <dgm:t>
        <a:bodyPr/>
        <a:lstStyle/>
        <a:p>
          <a:endParaRPr lang="en-US"/>
        </a:p>
      </dgm:t>
    </dgm:pt>
    <dgm:pt modelId="{7ACEE25E-EF8F-874E-A285-BA0FBD604C93}" type="pres">
      <dgm:prSet presAssocID="{92A47CE8-8FA3-1644-8287-CE82D051E33D}" presName="img" presStyleLbl="fgImgPlace1" presStyleIdx="5" presStyleCnt="7" custScaleX="66387"/>
      <dgm:spPr>
        <a:blipFill rotWithShape="0">
          <a:blip xmlns:r="http://schemas.openxmlformats.org/officeDocument/2006/relationships" r:embed="rId6"/>
          <a:stretch>
            <a:fillRect/>
          </a:stretch>
        </a:blipFill>
      </dgm:spPr>
      <dgm:t>
        <a:bodyPr/>
        <a:lstStyle/>
        <a:p>
          <a:endParaRPr lang="en-US"/>
        </a:p>
      </dgm:t>
    </dgm:pt>
    <dgm:pt modelId="{9D14582D-DC65-8843-8B38-0355BABCD09A}" type="pres">
      <dgm:prSet presAssocID="{92A47CE8-8FA3-1644-8287-CE82D051E33D}" presName="text" presStyleLbl="node1" presStyleIdx="5" presStyleCnt="7">
        <dgm:presLayoutVars>
          <dgm:bulletEnabled val="1"/>
        </dgm:presLayoutVars>
      </dgm:prSet>
      <dgm:spPr/>
      <dgm:t>
        <a:bodyPr/>
        <a:lstStyle/>
        <a:p>
          <a:endParaRPr lang="en-US"/>
        </a:p>
      </dgm:t>
    </dgm:pt>
    <dgm:pt modelId="{167E33F4-F26F-FE4B-8FB8-75069F7FDE39}" type="pres">
      <dgm:prSet presAssocID="{F60B3672-FB89-CD42-991D-156EC1D37448}" presName="spacer" presStyleCnt="0"/>
      <dgm:spPr/>
      <dgm:t>
        <a:bodyPr/>
        <a:lstStyle/>
        <a:p>
          <a:endParaRPr lang="en-US"/>
        </a:p>
      </dgm:t>
    </dgm:pt>
    <dgm:pt modelId="{D148C984-5AC8-BA4C-A421-7EA965154A33}" type="pres">
      <dgm:prSet presAssocID="{B1A6B611-06CC-0441-BEE6-02529E00B019}" presName="comp" presStyleCnt="0"/>
      <dgm:spPr/>
      <dgm:t>
        <a:bodyPr/>
        <a:lstStyle/>
        <a:p>
          <a:endParaRPr lang="en-US"/>
        </a:p>
      </dgm:t>
    </dgm:pt>
    <dgm:pt modelId="{469D0C1E-2525-5244-81B8-7FB15CA6776A}" type="pres">
      <dgm:prSet presAssocID="{B1A6B611-06CC-0441-BEE6-02529E00B019}" presName="box" presStyleLbl="node1" presStyleIdx="6" presStyleCnt="7"/>
      <dgm:spPr/>
      <dgm:t>
        <a:bodyPr/>
        <a:lstStyle/>
        <a:p>
          <a:endParaRPr lang="en-US"/>
        </a:p>
      </dgm:t>
    </dgm:pt>
    <dgm:pt modelId="{9FDF3681-1A92-494D-A762-C22D644B1439}" type="pres">
      <dgm:prSet presAssocID="{B1A6B611-06CC-0441-BEE6-02529E00B019}" presName="img" presStyleLbl="fgImgPlace1" presStyleIdx="6" presStyleCnt="7" custScaleX="63815"/>
      <dgm:spPr>
        <a:blipFill rotWithShape="0">
          <a:blip xmlns:r="http://schemas.openxmlformats.org/officeDocument/2006/relationships" r:embed="rId7"/>
          <a:stretch>
            <a:fillRect/>
          </a:stretch>
        </a:blipFill>
      </dgm:spPr>
      <dgm:t>
        <a:bodyPr/>
        <a:lstStyle/>
        <a:p>
          <a:endParaRPr lang="en-US"/>
        </a:p>
      </dgm:t>
    </dgm:pt>
    <dgm:pt modelId="{9203F2FA-0EF5-0F42-AE63-67BB32D92648}" type="pres">
      <dgm:prSet presAssocID="{B1A6B611-06CC-0441-BEE6-02529E00B019}" presName="text" presStyleLbl="node1" presStyleIdx="6" presStyleCnt="7">
        <dgm:presLayoutVars>
          <dgm:bulletEnabled val="1"/>
        </dgm:presLayoutVars>
      </dgm:prSet>
      <dgm:spPr/>
      <dgm:t>
        <a:bodyPr/>
        <a:lstStyle/>
        <a:p>
          <a:endParaRPr lang="en-US"/>
        </a:p>
      </dgm:t>
    </dgm:pt>
  </dgm:ptLst>
  <dgm:cxnLst>
    <dgm:cxn modelId="{FB1F528F-D51E-E04D-9E34-BE7856B97CD1}" type="presOf" srcId="{371DEB1D-D3D0-3640-91AB-166298AF5418}" destId="{1FA42D1C-ED22-9F41-9F99-DAC734FA18AA}" srcOrd="0" destOrd="0" presId="urn:microsoft.com/office/officeart/2005/8/layout/vList4#1"/>
    <dgm:cxn modelId="{4783C201-07AC-6340-AB4A-3407D858044F}" type="presOf" srcId="{3559628F-1BFC-EB4B-9679-FDF04CF10DBD}" destId="{AC508CB7-51BA-434A-9E4D-0642AF55909E}" srcOrd="1" destOrd="0" presId="urn:microsoft.com/office/officeart/2005/8/layout/vList4#1"/>
    <dgm:cxn modelId="{050B4FC0-7B3F-F841-9839-886EC160C27C}" type="presOf" srcId="{797617C0-1044-6140-A869-73E0DFD81F99}" destId="{8D2DAAFC-CBF7-5147-A505-DBEC0F382E2A}" srcOrd="1" destOrd="0" presId="urn:microsoft.com/office/officeart/2005/8/layout/vList4#1"/>
    <dgm:cxn modelId="{0BED10AC-AA91-F349-B39C-21EA8C06721F}" srcId="{CD095A99-99B0-274B-9E47-E8A489A4EC0B}" destId="{4FC47394-BB9D-B349-9471-BB9632656B19}" srcOrd="2" destOrd="0" parTransId="{740994DD-FFDC-D14E-B88C-7E684CB5C466}" sibTransId="{64BB824E-CF6F-FB47-B34F-1151F06B0ABF}"/>
    <dgm:cxn modelId="{B75E8128-CD63-034D-A05C-CEF04EAC253E}" srcId="{CD095A99-99B0-274B-9E47-E8A489A4EC0B}" destId="{797617C0-1044-6140-A869-73E0DFD81F99}" srcOrd="4" destOrd="0" parTransId="{F5AA0049-1B7B-C74D-906C-D72510459D4B}" sibTransId="{E2CE0F33-F921-2840-A808-6BCF8B6A3AE3}"/>
    <dgm:cxn modelId="{CB500AD1-C552-9842-9BA4-213A3519F420}" srcId="{CD095A99-99B0-274B-9E47-E8A489A4EC0B}" destId="{B93B9C9B-FBCF-CB4C-8D5C-3540157B0BD5}" srcOrd="0" destOrd="0" parTransId="{08969B92-265A-8E40-845E-E682C6C9ED1A}" sibTransId="{1DFC6528-286C-D54F-8641-8739FF27044F}"/>
    <dgm:cxn modelId="{7D765B93-D987-B049-B1E3-38DE44D99CC7}" type="presOf" srcId="{371DEB1D-D3D0-3640-91AB-166298AF5418}" destId="{9934B0C1-7910-8147-891F-614F3D15D25C}" srcOrd="1" destOrd="0" presId="urn:microsoft.com/office/officeart/2005/8/layout/vList4#1"/>
    <dgm:cxn modelId="{9827E60C-A6CE-4B47-8756-82FD556720E3}" type="presOf" srcId="{B93B9C9B-FBCF-CB4C-8D5C-3540157B0BD5}" destId="{8ED798E0-DD54-B34C-9009-84BB113FBCCC}" srcOrd="1" destOrd="0" presId="urn:microsoft.com/office/officeart/2005/8/layout/vList4#1"/>
    <dgm:cxn modelId="{0BFD81F8-1B23-7B4E-BC76-441C1D4B8D5E}" type="presOf" srcId="{92A47CE8-8FA3-1644-8287-CE82D051E33D}" destId="{9D14582D-DC65-8843-8B38-0355BABCD09A}" srcOrd="1" destOrd="0" presId="urn:microsoft.com/office/officeart/2005/8/layout/vList4#1"/>
    <dgm:cxn modelId="{F0539B85-7A36-FA4D-9CC3-A550B803AD94}" type="presOf" srcId="{797617C0-1044-6140-A869-73E0DFD81F99}" destId="{A392E947-D562-2642-8B4B-ECE214889F7B}" srcOrd="0" destOrd="0" presId="urn:microsoft.com/office/officeart/2005/8/layout/vList4#1"/>
    <dgm:cxn modelId="{DDAC5740-1D5E-C640-A729-95F8243E85F0}" type="presOf" srcId="{B93B9C9B-FBCF-CB4C-8D5C-3540157B0BD5}" destId="{616C8D6C-D23B-7A41-A4C1-B441D525E57D}" srcOrd="0" destOrd="0" presId="urn:microsoft.com/office/officeart/2005/8/layout/vList4#1"/>
    <dgm:cxn modelId="{4A4FF1BE-CF13-054C-A4D2-F116003DAAB4}" srcId="{CD095A99-99B0-274B-9E47-E8A489A4EC0B}" destId="{3559628F-1BFC-EB4B-9679-FDF04CF10DBD}" srcOrd="3" destOrd="0" parTransId="{3EE2D149-A20B-7445-8079-EE4109CFD1E2}" sibTransId="{1A8E38DF-4B6E-0C4F-BC99-9B3C73175F0B}"/>
    <dgm:cxn modelId="{7559C9EF-16AF-0048-A55A-55167495175E}" srcId="{CD095A99-99B0-274B-9E47-E8A489A4EC0B}" destId="{92A47CE8-8FA3-1644-8287-CE82D051E33D}" srcOrd="5" destOrd="0" parTransId="{57DFA352-4F3C-C042-94A0-67DDCC00BBCD}" sibTransId="{F60B3672-FB89-CD42-991D-156EC1D37448}"/>
    <dgm:cxn modelId="{93C18D87-77D8-834B-B2AC-338CE5E1FF0C}" type="presOf" srcId="{CD095A99-99B0-274B-9E47-E8A489A4EC0B}" destId="{B5DA36B6-0C1A-8543-AE66-AF0702668EEF}" srcOrd="0" destOrd="0" presId="urn:microsoft.com/office/officeart/2005/8/layout/vList4#1"/>
    <dgm:cxn modelId="{9D422479-6CFB-B240-A6FB-6CCB4D918C76}" type="presOf" srcId="{3559628F-1BFC-EB4B-9679-FDF04CF10DBD}" destId="{644F40C4-00E9-6844-920F-1B0F36A24E37}" srcOrd="0" destOrd="0" presId="urn:microsoft.com/office/officeart/2005/8/layout/vList4#1"/>
    <dgm:cxn modelId="{30C97E6D-3E15-7F45-A3AB-27CBDD47210F}" type="presOf" srcId="{B1A6B611-06CC-0441-BEE6-02529E00B019}" destId="{9203F2FA-0EF5-0F42-AE63-67BB32D92648}" srcOrd="1" destOrd="0" presId="urn:microsoft.com/office/officeart/2005/8/layout/vList4#1"/>
    <dgm:cxn modelId="{7B91240B-6901-D146-8AAA-01EA46020719}" type="presOf" srcId="{92A47CE8-8FA3-1644-8287-CE82D051E33D}" destId="{A9C0332F-E8BE-DB49-ACE1-957E9BBD40AC}" srcOrd="0" destOrd="0" presId="urn:microsoft.com/office/officeart/2005/8/layout/vList4#1"/>
    <dgm:cxn modelId="{92F58643-DC7D-554D-93D3-84FB9AB1E0E5}" srcId="{CD095A99-99B0-274B-9E47-E8A489A4EC0B}" destId="{B1A6B611-06CC-0441-BEE6-02529E00B019}" srcOrd="6" destOrd="0" parTransId="{2EA5B843-4732-894C-9E3D-A03A5D54B631}" sibTransId="{CF7E1A34-D0C1-2C49-B740-80619CDB7AEE}"/>
    <dgm:cxn modelId="{348F923B-80EE-3249-80A3-C9704F204850}" type="presOf" srcId="{B1A6B611-06CC-0441-BEE6-02529E00B019}" destId="{469D0C1E-2525-5244-81B8-7FB15CA6776A}" srcOrd="0" destOrd="0" presId="urn:microsoft.com/office/officeart/2005/8/layout/vList4#1"/>
    <dgm:cxn modelId="{453996E4-B1D6-2B47-B41D-A4CC5A0623C8}" srcId="{CD095A99-99B0-274B-9E47-E8A489A4EC0B}" destId="{371DEB1D-D3D0-3640-91AB-166298AF5418}" srcOrd="1" destOrd="0" parTransId="{A7C687F8-6D28-E24F-956A-93B574645734}" sibTransId="{90E7A722-9D99-5E4B-B363-CAD2CD2775B9}"/>
    <dgm:cxn modelId="{962E3ECD-755A-914C-B402-ED79A00BC379}" type="presOf" srcId="{4FC47394-BB9D-B349-9471-BB9632656B19}" destId="{AF65CA8D-DC2D-664E-A1D9-B50C49BB45EE}" srcOrd="0" destOrd="0" presId="urn:microsoft.com/office/officeart/2005/8/layout/vList4#1"/>
    <dgm:cxn modelId="{74DD1BB0-9EE6-3745-AF33-67B208F7EB11}" type="presOf" srcId="{4FC47394-BB9D-B349-9471-BB9632656B19}" destId="{F36FF0B7-0509-424E-B261-0196429D205D}" srcOrd="1" destOrd="0" presId="urn:microsoft.com/office/officeart/2005/8/layout/vList4#1"/>
    <dgm:cxn modelId="{5AA4AB54-96CD-3846-AEF8-3460F76D1992}" type="presParOf" srcId="{B5DA36B6-0C1A-8543-AE66-AF0702668EEF}" destId="{07FB0E40-2052-A94A-A1F8-A1B98FBFB676}" srcOrd="0" destOrd="0" presId="urn:microsoft.com/office/officeart/2005/8/layout/vList4#1"/>
    <dgm:cxn modelId="{6E0DF698-9013-1B4F-AA82-3A3F838AF5A5}" type="presParOf" srcId="{07FB0E40-2052-A94A-A1F8-A1B98FBFB676}" destId="{616C8D6C-D23B-7A41-A4C1-B441D525E57D}" srcOrd="0" destOrd="0" presId="urn:microsoft.com/office/officeart/2005/8/layout/vList4#1"/>
    <dgm:cxn modelId="{8D4DECE8-B7AC-904F-A54E-BA1AB3EE0232}" type="presParOf" srcId="{07FB0E40-2052-A94A-A1F8-A1B98FBFB676}" destId="{4BBB3BC5-9938-7846-90A3-77E869759B88}" srcOrd="1" destOrd="0" presId="urn:microsoft.com/office/officeart/2005/8/layout/vList4#1"/>
    <dgm:cxn modelId="{9F12CF6E-9153-A04D-9DBD-0B8E6068E9AB}" type="presParOf" srcId="{07FB0E40-2052-A94A-A1F8-A1B98FBFB676}" destId="{8ED798E0-DD54-B34C-9009-84BB113FBCCC}" srcOrd="2" destOrd="0" presId="urn:microsoft.com/office/officeart/2005/8/layout/vList4#1"/>
    <dgm:cxn modelId="{D32B5233-7A5B-C940-8029-CE7F96322E46}" type="presParOf" srcId="{B5DA36B6-0C1A-8543-AE66-AF0702668EEF}" destId="{61C0A381-D1BF-B140-B52F-6160568D479E}" srcOrd="1" destOrd="0" presId="urn:microsoft.com/office/officeart/2005/8/layout/vList4#1"/>
    <dgm:cxn modelId="{1062681B-92B9-8D43-878D-26FCCE0E4D85}" type="presParOf" srcId="{B5DA36B6-0C1A-8543-AE66-AF0702668EEF}" destId="{EFCCEACB-7F5C-5843-A1F9-4B4A7B12A70A}" srcOrd="2" destOrd="0" presId="urn:microsoft.com/office/officeart/2005/8/layout/vList4#1"/>
    <dgm:cxn modelId="{17BA357B-2D9E-074B-8B36-E43344185787}" type="presParOf" srcId="{EFCCEACB-7F5C-5843-A1F9-4B4A7B12A70A}" destId="{1FA42D1C-ED22-9F41-9F99-DAC734FA18AA}" srcOrd="0" destOrd="0" presId="urn:microsoft.com/office/officeart/2005/8/layout/vList4#1"/>
    <dgm:cxn modelId="{89B05601-D3FE-9F4B-AD5C-818BA8739804}" type="presParOf" srcId="{EFCCEACB-7F5C-5843-A1F9-4B4A7B12A70A}" destId="{637F2D7C-6B41-4C41-9044-9E552CF0FF6D}" srcOrd="1" destOrd="0" presId="urn:microsoft.com/office/officeart/2005/8/layout/vList4#1"/>
    <dgm:cxn modelId="{A2A75F73-E4F1-084B-AD5C-98544413D3FB}" type="presParOf" srcId="{EFCCEACB-7F5C-5843-A1F9-4B4A7B12A70A}" destId="{9934B0C1-7910-8147-891F-614F3D15D25C}" srcOrd="2" destOrd="0" presId="urn:microsoft.com/office/officeart/2005/8/layout/vList4#1"/>
    <dgm:cxn modelId="{F221F7EB-1F72-1D40-8125-F9B7A98AF247}" type="presParOf" srcId="{B5DA36B6-0C1A-8543-AE66-AF0702668EEF}" destId="{87CC36CC-CBD5-3F49-895E-75121499E94D}" srcOrd="3" destOrd="0" presId="urn:microsoft.com/office/officeart/2005/8/layout/vList4#1"/>
    <dgm:cxn modelId="{022352BB-0F46-4C4C-8AEE-2C642BA0E651}" type="presParOf" srcId="{B5DA36B6-0C1A-8543-AE66-AF0702668EEF}" destId="{32E29EE2-FC19-C34E-AC80-4E8686898B01}" srcOrd="4" destOrd="0" presId="urn:microsoft.com/office/officeart/2005/8/layout/vList4#1"/>
    <dgm:cxn modelId="{F828F803-977F-A642-ADB4-68DC253B548C}" type="presParOf" srcId="{32E29EE2-FC19-C34E-AC80-4E8686898B01}" destId="{AF65CA8D-DC2D-664E-A1D9-B50C49BB45EE}" srcOrd="0" destOrd="0" presId="urn:microsoft.com/office/officeart/2005/8/layout/vList4#1"/>
    <dgm:cxn modelId="{2345FB08-0DF4-344A-8B7C-C38392F65D61}" type="presParOf" srcId="{32E29EE2-FC19-C34E-AC80-4E8686898B01}" destId="{22E65F6D-2421-2540-B0A9-6885CDA7C512}" srcOrd="1" destOrd="0" presId="urn:microsoft.com/office/officeart/2005/8/layout/vList4#1"/>
    <dgm:cxn modelId="{9165830D-F670-714D-AD52-D74BF5BE2C92}" type="presParOf" srcId="{32E29EE2-FC19-C34E-AC80-4E8686898B01}" destId="{F36FF0B7-0509-424E-B261-0196429D205D}" srcOrd="2" destOrd="0" presId="urn:microsoft.com/office/officeart/2005/8/layout/vList4#1"/>
    <dgm:cxn modelId="{293A82C4-955A-B247-9C4D-30C0B1882CD6}" type="presParOf" srcId="{B5DA36B6-0C1A-8543-AE66-AF0702668EEF}" destId="{137F5ECA-EF1E-D240-AE71-7400DB45172B}" srcOrd="5" destOrd="0" presId="urn:microsoft.com/office/officeart/2005/8/layout/vList4#1"/>
    <dgm:cxn modelId="{6FB941A7-DEC8-064B-99EA-A883C26D0728}" type="presParOf" srcId="{B5DA36B6-0C1A-8543-AE66-AF0702668EEF}" destId="{6035D083-E621-D246-ABE3-664E557D4E2F}" srcOrd="6" destOrd="0" presId="urn:microsoft.com/office/officeart/2005/8/layout/vList4#1"/>
    <dgm:cxn modelId="{C0313351-27EB-5A4C-8A39-964485B387BC}" type="presParOf" srcId="{6035D083-E621-D246-ABE3-664E557D4E2F}" destId="{644F40C4-00E9-6844-920F-1B0F36A24E37}" srcOrd="0" destOrd="0" presId="urn:microsoft.com/office/officeart/2005/8/layout/vList4#1"/>
    <dgm:cxn modelId="{AC7ABEBD-015B-F146-A556-E9EF314FA128}" type="presParOf" srcId="{6035D083-E621-D246-ABE3-664E557D4E2F}" destId="{3B8DF4E0-7EE6-7F45-935B-D0E7552C56F7}" srcOrd="1" destOrd="0" presId="urn:microsoft.com/office/officeart/2005/8/layout/vList4#1"/>
    <dgm:cxn modelId="{027D74D1-4769-B74A-8C7E-AA8573FD488C}" type="presParOf" srcId="{6035D083-E621-D246-ABE3-664E557D4E2F}" destId="{AC508CB7-51BA-434A-9E4D-0642AF55909E}" srcOrd="2" destOrd="0" presId="urn:microsoft.com/office/officeart/2005/8/layout/vList4#1"/>
    <dgm:cxn modelId="{20704E75-C319-E34B-A1E0-4521B3EFF42B}" type="presParOf" srcId="{B5DA36B6-0C1A-8543-AE66-AF0702668EEF}" destId="{DEA99FF1-E906-D247-A02C-49FC2BDDC815}" srcOrd="7" destOrd="0" presId="urn:microsoft.com/office/officeart/2005/8/layout/vList4#1"/>
    <dgm:cxn modelId="{D3D4EE71-9BAF-C749-9491-5FE0406E6764}" type="presParOf" srcId="{B5DA36B6-0C1A-8543-AE66-AF0702668EEF}" destId="{9467E4BA-9A45-BB4D-9BFE-B99ED24CEF69}" srcOrd="8" destOrd="0" presId="urn:microsoft.com/office/officeart/2005/8/layout/vList4#1"/>
    <dgm:cxn modelId="{31FD522D-5CC9-F64D-A75A-427E0B2BBBE3}" type="presParOf" srcId="{9467E4BA-9A45-BB4D-9BFE-B99ED24CEF69}" destId="{A392E947-D562-2642-8B4B-ECE214889F7B}" srcOrd="0" destOrd="0" presId="urn:microsoft.com/office/officeart/2005/8/layout/vList4#1"/>
    <dgm:cxn modelId="{7959FB06-8729-8749-9B00-95808FDF6450}" type="presParOf" srcId="{9467E4BA-9A45-BB4D-9BFE-B99ED24CEF69}" destId="{D6C88C69-3C3F-5A4E-9327-F7368479F59B}" srcOrd="1" destOrd="0" presId="urn:microsoft.com/office/officeart/2005/8/layout/vList4#1"/>
    <dgm:cxn modelId="{86BAD049-A1F9-DB44-9677-25A344251EB0}" type="presParOf" srcId="{9467E4BA-9A45-BB4D-9BFE-B99ED24CEF69}" destId="{8D2DAAFC-CBF7-5147-A505-DBEC0F382E2A}" srcOrd="2" destOrd="0" presId="urn:microsoft.com/office/officeart/2005/8/layout/vList4#1"/>
    <dgm:cxn modelId="{BEBC950C-9EAA-BA46-964C-1B0E471FF9D3}" type="presParOf" srcId="{B5DA36B6-0C1A-8543-AE66-AF0702668EEF}" destId="{64FD7904-332B-834E-9953-BA2E6DDD0A99}" srcOrd="9" destOrd="0" presId="urn:microsoft.com/office/officeart/2005/8/layout/vList4#1"/>
    <dgm:cxn modelId="{D8B3676B-1D48-A147-A3C0-92A7606953EF}" type="presParOf" srcId="{B5DA36B6-0C1A-8543-AE66-AF0702668EEF}" destId="{21E5D177-7E9C-3247-8A7C-24C0D3060CC8}" srcOrd="10" destOrd="0" presId="urn:microsoft.com/office/officeart/2005/8/layout/vList4#1"/>
    <dgm:cxn modelId="{1974C8B2-F06E-E240-B089-96A0B2FC811B}" type="presParOf" srcId="{21E5D177-7E9C-3247-8A7C-24C0D3060CC8}" destId="{A9C0332F-E8BE-DB49-ACE1-957E9BBD40AC}" srcOrd="0" destOrd="0" presId="urn:microsoft.com/office/officeart/2005/8/layout/vList4#1"/>
    <dgm:cxn modelId="{1739DD3A-2D22-0D46-8880-7EA0BC686CE3}" type="presParOf" srcId="{21E5D177-7E9C-3247-8A7C-24C0D3060CC8}" destId="{7ACEE25E-EF8F-874E-A285-BA0FBD604C93}" srcOrd="1" destOrd="0" presId="urn:microsoft.com/office/officeart/2005/8/layout/vList4#1"/>
    <dgm:cxn modelId="{90D84BC7-EC86-5848-B85F-02B36857D485}" type="presParOf" srcId="{21E5D177-7E9C-3247-8A7C-24C0D3060CC8}" destId="{9D14582D-DC65-8843-8B38-0355BABCD09A}" srcOrd="2" destOrd="0" presId="urn:microsoft.com/office/officeart/2005/8/layout/vList4#1"/>
    <dgm:cxn modelId="{65F051EE-8C17-7747-895E-A5E915A89F9B}" type="presParOf" srcId="{B5DA36B6-0C1A-8543-AE66-AF0702668EEF}" destId="{167E33F4-F26F-FE4B-8FB8-75069F7FDE39}" srcOrd="11" destOrd="0" presId="urn:microsoft.com/office/officeart/2005/8/layout/vList4#1"/>
    <dgm:cxn modelId="{702799EB-773B-594D-AA11-530F5708CED9}" type="presParOf" srcId="{B5DA36B6-0C1A-8543-AE66-AF0702668EEF}" destId="{D148C984-5AC8-BA4C-A421-7EA965154A33}" srcOrd="12" destOrd="0" presId="urn:microsoft.com/office/officeart/2005/8/layout/vList4#1"/>
    <dgm:cxn modelId="{9326764B-A62F-DB4B-A3C6-3ECDAC5801BF}" type="presParOf" srcId="{D148C984-5AC8-BA4C-A421-7EA965154A33}" destId="{469D0C1E-2525-5244-81B8-7FB15CA6776A}" srcOrd="0" destOrd="0" presId="urn:microsoft.com/office/officeart/2005/8/layout/vList4#1"/>
    <dgm:cxn modelId="{DC32E839-48F3-934C-B233-54862118CE6B}" type="presParOf" srcId="{D148C984-5AC8-BA4C-A421-7EA965154A33}" destId="{9FDF3681-1A92-494D-A762-C22D644B1439}" srcOrd="1" destOrd="0" presId="urn:microsoft.com/office/officeart/2005/8/layout/vList4#1"/>
    <dgm:cxn modelId="{C05B6EBE-6029-7C4C-8D30-6EC4EA8E54DB}" type="presParOf" srcId="{D148C984-5AC8-BA4C-A421-7EA965154A33}" destId="{9203F2FA-0EF5-0F42-AE63-67BB32D9264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96151-72C3-5D4A-958F-D0BF98C65B0B}" type="doc">
      <dgm:prSet loTypeId="urn:microsoft.com/office/officeart/2005/8/layout/default#10" loCatId="" qsTypeId="urn:microsoft.com/office/officeart/2005/8/quickstyle/simple5" qsCatId="simple" csTypeId="urn:microsoft.com/office/officeart/2005/8/colors/colorful1#14" csCatId="colorful" phldr="1"/>
      <dgm:spPr/>
      <dgm:t>
        <a:bodyPr/>
        <a:lstStyle/>
        <a:p>
          <a:endParaRPr lang="en-US"/>
        </a:p>
      </dgm:t>
    </dgm:pt>
    <dgm:pt modelId="{0AFD233E-4227-824C-BB03-C921B0D59B57}">
      <dgm:prSet/>
      <dgm:spPr/>
      <dgm:t>
        <a:bodyPr/>
        <a:lstStyle/>
        <a:p>
          <a:pPr rtl="0"/>
          <a:r>
            <a:rPr lang="en-US" b="1" dirty="0" smtClean="0">
              <a:solidFill>
                <a:srgbClr val="000000"/>
              </a:solidFill>
              <a:effectLst>
                <a:outerShdw blurRad="50800" dist="38100" dir="2700000" algn="tl" rotWithShape="0">
                  <a:prstClr val="black">
                    <a:alpha val="40000"/>
                  </a:prstClr>
                </a:outerShdw>
              </a:effectLst>
            </a:rPr>
            <a:t>EarthCube and the community</a:t>
          </a:r>
          <a:endParaRPr lang="en-US" dirty="0">
            <a:solidFill>
              <a:srgbClr val="000000"/>
            </a:solidFill>
            <a:effectLst>
              <a:outerShdw blurRad="50800" dist="38100" dir="2700000" algn="tl" rotWithShape="0">
                <a:prstClr val="black">
                  <a:alpha val="40000"/>
                </a:prstClr>
              </a:outerShdw>
            </a:effectLst>
          </a:endParaRPr>
        </a:p>
      </dgm:t>
    </dgm:pt>
    <dgm:pt modelId="{3ACB1F8A-E2B8-2F4D-ACA7-AAEB68D2F7D2}" type="parTrans" cxnId="{EF0750C5-89A4-3444-9D82-F19D9602FD35}">
      <dgm:prSet/>
      <dgm:spPr/>
      <dgm:t>
        <a:bodyPr/>
        <a:lstStyle/>
        <a:p>
          <a:endParaRPr lang="en-US"/>
        </a:p>
      </dgm:t>
    </dgm:pt>
    <dgm:pt modelId="{7A4CB3A7-6789-A74C-BCF8-29C3581D1E0F}" type="sibTrans" cxnId="{EF0750C5-89A4-3444-9D82-F19D9602FD35}">
      <dgm:prSet/>
      <dgm:spPr/>
      <dgm:t>
        <a:bodyPr/>
        <a:lstStyle/>
        <a:p>
          <a:endParaRPr lang="en-US"/>
        </a:p>
      </dgm:t>
    </dgm:pt>
    <dgm:pt modelId="{33E14E29-CE81-6347-AA73-10C57CDAED49}" type="pres">
      <dgm:prSet presAssocID="{0FF96151-72C3-5D4A-958F-D0BF98C65B0B}" presName="diagram" presStyleCnt="0">
        <dgm:presLayoutVars>
          <dgm:dir/>
          <dgm:resizeHandles val="exact"/>
        </dgm:presLayoutVars>
      </dgm:prSet>
      <dgm:spPr/>
      <dgm:t>
        <a:bodyPr/>
        <a:lstStyle/>
        <a:p>
          <a:endParaRPr lang="en-US"/>
        </a:p>
      </dgm:t>
    </dgm:pt>
    <dgm:pt modelId="{98725468-E660-8F4D-B130-0BE5B0D6FE4D}" type="pres">
      <dgm:prSet presAssocID="{0AFD233E-4227-824C-BB03-C921B0D59B57}" presName="node" presStyleLbl="node1" presStyleIdx="0" presStyleCnt="1" custScaleX="333941">
        <dgm:presLayoutVars>
          <dgm:bulletEnabled val="1"/>
        </dgm:presLayoutVars>
      </dgm:prSet>
      <dgm:spPr/>
      <dgm:t>
        <a:bodyPr/>
        <a:lstStyle/>
        <a:p>
          <a:endParaRPr lang="en-US"/>
        </a:p>
      </dgm:t>
    </dgm:pt>
  </dgm:ptLst>
  <dgm:cxnLst>
    <dgm:cxn modelId="{EF0750C5-89A4-3444-9D82-F19D9602FD35}" srcId="{0FF96151-72C3-5D4A-958F-D0BF98C65B0B}" destId="{0AFD233E-4227-824C-BB03-C921B0D59B57}" srcOrd="0" destOrd="0" parTransId="{3ACB1F8A-E2B8-2F4D-ACA7-AAEB68D2F7D2}" sibTransId="{7A4CB3A7-6789-A74C-BCF8-29C3581D1E0F}"/>
    <dgm:cxn modelId="{3CAF88A1-E90D-9745-A136-D6F93D59605F}" type="presOf" srcId="{0AFD233E-4227-824C-BB03-C921B0D59B57}" destId="{98725468-E660-8F4D-B130-0BE5B0D6FE4D}" srcOrd="0" destOrd="0" presId="urn:microsoft.com/office/officeart/2005/8/layout/default#10"/>
    <dgm:cxn modelId="{204967FD-8237-6343-A745-E98E9DA05D32}" type="presOf" srcId="{0FF96151-72C3-5D4A-958F-D0BF98C65B0B}" destId="{33E14E29-CE81-6347-AA73-10C57CDAED49}" srcOrd="0" destOrd="0" presId="urn:microsoft.com/office/officeart/2005/8/layout/default#10"/>
    <dgm:cxn modelId="{8787AE97-118A-9E44-8F5C-698BF3509873}" type="presParOf" srcId="{33E14E29-CE81-6347-AA73-10C57CDAED49}" destId="{98725468-E660-8F4D-B130-0BE5B0D6FE4D}" srcOrd="0"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88F6F0-22A1-1A48-9AF2-9D8C6661F648}" type="doc">
      <dgm:prSet loTypeId="urn:microsoft.com/office/officeart/2005/8/layout/default#11" loCatId="" qsTypeId="urn:microsoft.com/office/officeart/2005/8/quickstyle/simple5" qsCatId="simple" csTypeId="urn:microsoft.com/office/officeart/2005/8/colors/colorful4" csCatId="colorful" phldr="1"/>
      <dgm:spPr/>
      <dgm:t>
        <a:bodyPr/>
        <a:lstStyle/>
        <a:p>
          <a:endParaRPr lang="en-US"/>
        </a:p>
      </dgm:t>
    </dgm:pt>
    <dgm:pt modelId="{7D2DA21F-34CB-CC4F-A0D1-EDB50FEAA07E}">
      <dgm:prSet custT="1"/>
      <dgm:spPr/>
      <dgm:t>
        <a:bodyPr/>
        <a:lstStyle/>
        <a:p>
          <a:pPr rtl="0"/>
          <a:r>
            <a:rPr lang="en-US" sz="2400" dirty="0" smtClean="0">
              <a:solidFill>
                <a:srgbClr val="000000"/>
              </a:solidFill>
            </a:rPr>
            <a:t>Partnership, Stakeholder Alignment and Community Engagement</a:t>
          </a:r>
          <a:endParaRPr lang="en-US" sz="2400" dirty="0">
            <a:solidFill>
              <a:srgbClr val="000000"/>
            </a:solidFill>
          </a:endParaRPr>
        </a:p>
      </dgm:t>
    </dgm:pt>
    <dgm:pt modelId="{CF52FC8F-5E00-A044-A989-C51F63E52137}" type="parTrans" cxnId="{B74AB12C-397F-474E-A19C-CD8C134628B6}">
      <dgm:prSet/>
      <dgm:spPr/>
      <dgm:t>
        <a:bodyPr/>
        <a:lstStyle/>
        <a:p>
          <a:endParaRPr lang="en-US"/>
        </a:p>
      </dgm:t>
    </dgm:pt>
    <dgm:pt modelId="{6FF070F4-5C20-1346-9CCD-56FCE57F0B7B}" type="sibTrans" cxnId="{B74AB12C-397F-474E-A19C-CD8C134628B6}">
      <dgm:prSet/>
      <dgm:spPr/>
      <dgm:t>
        <a:bodyPr/>
        <a:lstStyle/>
        <a:p>
          <a:endParaRPr lang="en-US"/>
        </a:p>
      </dgm:t>
    </dgm:pt>
    <dgm:pt modelId="{E98A212D-6D48-3A48-9520-94724373733B}" type="pres">
      <dgm:prSet presAssocID="{CE88F6F0-22A1-1A48-9AF2-9D8C6661F648}" presName="diagram" presStyleCnt="0">
        <dgm:presLayoutVars>
          <dgm:dir/>
          <dgm:resizeHandles val="exact"/>
        </dgm:presLayoutVars>
      </dgm:prSet>
      <dgm:spPr/>
      <dgm:t>
        <a:bodyPr/>
        <a:lstStyle/>
        <a:p>
          <a:endParaRPr lang="en-US"/>
        </a:p>
      </dgm:t>
    </dgm:pt>
    <dgm:pt modelId="{243B44D2-0B40-DF48-A7FE-8997BF08E2BF}" type="pres">
      <dgm:prSet presAssocID="{7D2DA21F-34CB-CC4F-A0D1-EDB50FEAA07E}" presName="node" presStyleLbl="node1" presStyleIdx="0" presStyleCnt="1" custScaleX="107877" custScaleY="15811">
        <dgm:presLayoutVars>
          <dgm:bulletEnabled val="1"/>
        </dgm:presLayoutVars>
      </dgm:prSet>
      <dgm:spPr/>
      <dgm:t>
        <a:bodyPr/>
        <a:lstStyle/>
        <a:p>
          <a:endParaRPr lang="en-US"/>
        </a:p>
      </dgm:t>
    </dgm:pt>
  </dgm:ptLst>
  <dgm:cxnLst>
    <dgm:cxn modelId="{00317B64-8F60-9542-956E-5D9160DA9CB0}" type="presOf" srcId="{CE88F6F0-22A1-1A48-9AF2-9D8C6661F648}" destId="{E98A212D-6D48-3A48-9520-94724373733B}" srcOrd="0" destOrd="0" presId="urn:microsoft.com/office/officeart/2005/8/layout/default#11"/>
    <dgm:cxn modelId="{B74AB12C-397F-474E-A19C-CD8C134628B6}" srcId="{CE88F6F0-22A1-1A48-9AF2-9D8C6661F648}" destId="{7D2DA21F-34CB-CC4F-A0D1-EDB50FEAA07E}" srcOrd="0" destOrd="0" parTransId="{CF52FC8F-5E00-A044-A989-C51F63E52137}" sibTransId="{6FF070F4-5C20-1346-9CCD-56FCE57F0B7B}"/>
    <dgm:cxn modelId="{C21FC4D4-3512-BF4B-ABD5-E74EBDECF5B8}" type="presOf" srcId="{7D2DA21F-34CB-CC4F-A0D1-EDB50FEAA07E}" destId="{243B44D2-0B40-DF48-A7FE-8997BF08E2BF}" srcOrd="0" destOrd="0" presId="urn:microsoft.com/office/officeart/2005/8/layout/default#11"/>
    <dgm:cxn modelId="{A33EC924-1F41-0B42-A4BA-799C7932DBCE}" type="presParOf" srcId="{E98A212D-6D48-3A48-9520-94724373733B}" destId="{243B44D2-0B40-DF48-A7FE-8997BF08E2BF}" srcOrd="0" destOrd="0" presId="urn:microsoft.com/office/officeart/2005/8/layout/defaul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F8800B-F612-F745-9EA7-5231805E1E5D}" type="doc">
      <dgm:prSet loTypeId="urn:microsoft.com/office/officeart/2009/3/layout/RandomtoResultProcess" loCatId="" qsTypeId="urn:microsoft.com/office/officeart/2005/8/quickstyle/simple4" qsCatId="simple" csTypeId="urn:microsoft.com/office/officeart/2005/8/colors/colorful1#15" csCatId="colorful"/>
      <dgm:spPr/>
      <dgm:t>
        <a:bodyPr/>
        <a:lstStyle/>
        <a:p>
          <a:endParaRPr lang="en-US"/>
        </a:p>
      </dgm:t>
    </dgm:pt>
    <dgm:pt modelId="{543D1369-702A-1C46-95E2-EDB05ED20FDF}">
      <dgm:prSet/>
      <dgm:spPr/>
      <dgm:t>
        <a:bodyPr/>
        <a:lstStyle/>
        <a:p>
          <a:pPr rtl="0"/>
          <a:r>
            <a:rPr lang="en-US" b="1" smtClean="0"/>
            <a:t>An alternative approach to respond to daunting science and CI challenges</a:t>
          </a:r>
          <a:endParaRPr lang="en-US"/>
        </a:p>
      </dgm:t>
    </dgm:pt>
    <dgm:pt modelId="{E6DFFF71-59A8-3A4C-9DE1-D135B4D384D7}" type="parTrans" cxnId="{A5D534A8-C0EA-6B43-9793-A8B34C7E7F15}">
      <dgm:prSet/>
      <dgm:spPr/>
      <dgm:t>
        <a:bodyPr/>
        <a:lstStyle/>
        <a:p>
          <a:endParaRPr lang="en-US"/>
        </a:p>
      </dgm:t>
    </dgm:pt>
    <dgm:pt modelId="{7701162A-10F5-2145-87E7-1982CF10761A}" type="sibTrans" cxnId="{A5D534A8-C0EA-6B43-9793-A8B34C7E7F15}">
      <dgm:prSet/>
      <dgm:spPr/>
      <dgm:t>
        <a:bodyPr/>
        <a:lstStyle/>
        <a:p>
          <a:endParaRPr lang="en-US"/>
        </a:p>
      </dgm:t>
    </dgm:pt>
    <dgm:pt modelId="{4427C1EF-F731-9947-8499-88E53E6101A1}">
      <dgm:prSet/>
      <dgm:spPr/>
      <dgm:t>
        <a:bodyPr/>
        <a:lstStyle/>
        <a:p>
          <a:pPr rtl="0"/>
          <a:r>
            <a:rPr lang="en-US" b="1" smtClean="0"/>
            <a:t>EarthCube is an outcome and a process</a:t>
          </a:r>
          <a:endParaRPr lang="en-US"/>
        </a:p>
      </dgm:t>
    </dgm:pt>
    <dgm:pt modelId="{2FD777EF-1B70-DE4F-A51C-FE413AC67D4A}" type="parTrans" cxnId="{AC97B8F3-FEDD-B54A-B68F-4D7FC5DB926F}">
      <dgm:prSet/>
      <dgm:spPr/>
      <dgm:t>
        <a:bodyPr/>
        <a:lstStyle/>
        <a:p>
          <a:endParaRPr lang="en-US"/>
        </a:p>
      </dgm:t>
    </dgm:pt>
    <dgm:pt modelId="{49B8299C-96A1-5440-95A4-69E85780D632}" type="sibTrans" cxnId="{AC97B8F3-FEDD-B54A-B68F-4D7FC5DB926F}">
      <dgm:prSet/>
      <dgm:spPr/>
      <dgm:t>
        <a:bodyPr/>
        <a:lstStyle/>
        <a:p>
          <a:endParaRPr lang="en-US"/>
        </a:p>
      </dgm:t>
    </dgm:pt>
    <dgm:pt modelId="{2CB74310-7AD8-CC46-958A-E64BF391DD5B}">
      <dgm:prSet/>
      <dgm:spPr/>
      <dgm:t>
        <a:bodyPr/>
        <a:lstStyle/>
        <a:p>
          <a:pPr rtl="0"/>
          <a:r>
            <a:rPr lang="en-US" b="1" dirty="0" smtClean="0">
              <a:solidFill>
                <a:srgbClr val="000000"/>
              </a:solidFill>
            </a:rPr>
            <a:t>EarthCube will require broad community participation</a:t>
          </a:r>
          <a:endParaRPr lang="en-US" dirty="0">
            <a:solidFill>
              <a:srgbClr val="000000"/>
            </a:solidFill>
          </a:endParaRPr>
        </a:p>
      </dgm:t>
    </dgm:pt>
    <dgm:pt modelId="{9F07733C-4F11-D04E-A182-1377018613F5}" type="parTrans" cxnId="{70A8CFAA-36F3-1A48-9D1C-E8CDC158B5DA}">
      <dgm:prSet/>
      <dgm:spPr/>
      <dgm:t>
        <a:bodyPr/>
        <a:lstStyle/>
        <a:p>
          <a:endParaRPr lang="en-US"/>
        </a:p>
      </dgm:t>
    </dgm:pt>
    <dgm:pt modelId="{892DC0CB-7E55-D94B-A719-83189CB45B95}" type="sibTrans" cxnId="{70A8CFAA-36F3-1A48-9D1C-E8CDC158B5DA}">
      <dgm:prSet/>
      <dgm:spPr/>
      <dgm:t>
        <a:bodyPr/>
        <a:lstStyle/>
        <a:p>
          <a:endParaRPr lang="en-US"/>
        </a:p>
      </dgm:t>
    </dgm:pt>
    <dgm:pt modelId="{9CA862E7-A37D-3846-BA4A-83A2E30230B0}" type="pres">
      <dgm:prSet presAssocID="{35F8800B-F612-F745-9EA7-5231805E1E5D}" presName="Name0" presStyleCnt="0">
        <dgm:presLayoutVars>
          <dgm:dir/>
          <dgm:animOne val="branch"/>
          <dgm:animLvl val="lvl"/>
        </dgm:presLayoutVars>
      </dgm:prSet>
      <dgm:spPr/>
      <dgm:t>
        <a:bodyPr/>
        <a:lstStyle/>
        <a:p>
          <a:endParaRPr lang="en-US"/>
        </a:p>
      </dgm:t>
    </dgm:pt>
    <dgm:pt modelId="{14F0F9C9-CE22-BB47-A862-3DCFAB0C9A11}" type="pres">
      <dgm:prSet presAssocID="{543D1369-702A-1C46-95E2-EDB05ED20FDF}" presName="chaos" presStyleCnt="0"/>
      <dgm:spPr/>
    </dgm:pt>
    <dgm:pt modelId="{E4D04F5A-2755-7042-91A8-26514400BBAF}" type="pres">
      <dgm:prSet presAssocID="{543D1369-702A-1C46-95E2-EDB05ED20FDF}" presName="parTx1" presStyleLbl="revTx" presStyleIdx="0" presStyleCnt="2"/>
      <dgm:spPr/>
      <dgm:t>
        <a:bodyPr/>
        <a:lstStyle/>
        <a:p>
          <a:endParaRPr lang="en-US"/>
        </a:p>
      </dgm:t>
    </dgm:pt>
    <dgm:pt modelId="{00B64323-6950-7C42-B35D-A5C978CD3046}" type="pres">
      <dgm:prSet presAssocID="{543D1369-702A-1C46-95E2-EDB05ED20FDF}" presName="c1" presStyleLbl="node1" presStyleIdx="0" presStyleCnt="19"/>
      <dgm:spPr/>
    </dgm:pt>
    <dgm:pt modelId="{51D06EE9-B73E-A546-A2A8-4B567D798743}" type="pres">
      <dgm:prSet presAssocID="{543D1369-702A-1C46-95E2-EDB05ED20FDF}" presName="c2" presStyleLbl="node1" presStyleIdx="1" presStyleCnt="19"/>
      <dgm:spPr/>
    </dgm:pt>
    <dgm:pt modelId="{B7D79000-1D00-A641-8F9E-9C6A854ED99D}" type="pres">
      <dgm:prSet presAssocID="{543D1369-702A-1C46-95E2-EDB05ED20FDF}" presName="c3" presStyleLbl="node1" presStyleIdx="2" presStyleCnt="19"/>
      <dgm:spPr/>
    </dgm:pt>
    <dgm:pt modelId="{2A0E1118-42E2-8141-9947-F9F1CFC1CA47}" type="pres">
      <dgm:prSet presAssocID="{543D1369-702A-1C46-95E2-EDB05ED20FDF}" presName="c4" presStyleLbl="node1" presStyleIdx="3" presStyleCnt="19"/>
      <dgm:spPr/>
    </dgm:pt>
    <dgm:pt modelId="{300C40FD-2CA7-B64F-9E7F-75BD3F7A4ADB}" type="pres">
      <dgm:prSet presAssocID="{543D1369-702A-1C46-95E2-EDB05ED20FDF}" presName="c5" presStyleLbl="node1" presStyleIdx="4" presStyleCnt="19"/>
      <dgm:spPr/>
    </dgm:pt>
    <dgm:pt modelId="{4CA3E5AD-3297-6E4C-8C89-886D34F534C5}" type="pres">
      <dgm:prSet presAssocID="{543D1369-702A-1C46-95E2-EDB05ED20FDF}" presName="c6" presStyleLbl="node1" presStyleIdx="5" presStyleCnt="19"/>
      <dgm:spPr/>
    </dgm:pt>
    <dgm:pt modelId="{208E38FE-5D5F-CD4D-8973-B97B693FE0A4}" type="pres">
      <dgm:prSet presAssocID="{543D1369-702A-1C46-95E2-EDB05ED20FDF}" presName="c7" presStyleLbl="node1" presStyleIdx="6" presStyleCnt="19"/>
      <dgm:spPr/>
    </dgm:pt>
    <dgm:pt modelId="{F9F7E034-C98D-A248-8D71-57197C0527A4}" type="pres">
      <dgm:prSet presAssocID="{543D1369-702A-1C46-95E2-EDB05ED20FDF}" presName="c8" presStyleLbl="node1" presStyleIdx="7" presStyleCnt="19"/>
      <dgm:spPr/>
    </dgm:pt>
    <dgm:pt modelId="{371B5C95-F858-AC4A-BB5B-F219DDE817E6}" type="pres">
      <dgm:prSet presAssocID="{543D1369-702A-1C46-95E2-EDB05ED20FDF}" presName="c9" presStyleLbl="node1" presStyleIdx="8" presStyleCnt="19"/>
      <dgm:spPr/>
    </dgm:pt>
    <dgm:pt modelId="{7FF07CAB-6C6D-144F-8AEB-22F800D9822C}" type="pres">
      <dgm:prSet presAssocID="{543D1369-702A-1C46-95E2-EDB05ED20FDF}" presName="c10" presStyleLbl="node1" presStyleIdx="9" presStyleCnt="19"/>
      <dgm:spPr/>
    </dgm:pt>
    <dgm:pt modelId="{287F08FA-C0B5-B34D-A5E6-2CA943F12067}" type="pres">
      <dgm:prSet presAssocID="{543D1369-702A-1C46-95E2-EDB05ED20FDF}" presName="c11" presStyleLbl="node1" presStyleIdx="10" presStyleCnt="19"/>
      <dgm:spPr/>
    </dgm:pt>
    <dgm:pt modelId="{D4F50A78-D5FB-554F-8C5B-8CB44FA5766E}" type="pres">
      <dgm:prSet presAssocID="{543D1369-702A-1C46-95E2-EDB05ED20FDF}" presName="c12" presStyleLbl="node1" presStyleIdx="11" presStyleCnt="19"/>
      <dgm:spPr/>
    </dgm:pt>
    <dgm:pt modelId="{896D5343-22E3-CA47-877B-37D51FD4874E}" type="pres">
      <dgm:prSet presAssocID="{543D1369-702A-1C46-95E2-EDB05ED20FDF}" presName="c13" presStyleLbl="node1" presStyleIdx="12" presStyleCnt="19"/>
      <dgm:spPr/>
    </dgm:pt>
    <dgm:pt modelId="{9393DDB3-AE00-3D49-BF51-35BB9B93E594}" type="pres">
      <dgm:prSet presAssocID="{543D1369-702A-1C46-95E2-EDB05ED20FDF}" presName="c14" presStyleLbl="node1" presStyleIdx="13" presStyleCnt="19"/>
      <dgm:spPr/>
    </dgm:pt>
    <dgm:pt modelId="{1D5868FB-CD4D-B640-B467-14A98DD37FCD}" type="pres">
      <dgm:prSet presAssocID="{543D1369-702A-1C46-95E2-EDB05ED20FDF}" presName="c15" presStyleLbl="node1" presStyleIdx="14" presStyleCnt="19"/>
      <dgm:spPr/>
    </dgm:pt>
    <dgm:pt modelId="{0579649A-B107-B34A-ABCD-178F9E7B375D}" type="pres">
      <dgm:prSet presAssocID="{543D1369-702A-1C46-95E2-EDB05ED20FDF}" presName="c16" presStyleLbl="node1" presStyleIdx="15" presStyleCnt="19"/>
      <dgm:spPr/>
    </dgm:pt>
    <dgm:pt modelId="{0AC3EB44-E63E-B84B-A8AC-DF44719FFD27}" type="pres">
      <dgm:prSet presAssocID="{543D1369-702A-1C46-95E2-EDB05ED20FDF}" presName="c17" presStyleLbl="node1" presStyleIdx="16" presStyleCnt="19"/>
      <dgm:spPr/>
    </dgm:pt>
    <dgm:pt modelId="{A5EE337A-6F1B-7B4D-998F-837DAA5DD931}" type="pres">
      <dgm:prSet presAssocID="{543D1369-702A-1C46-95E2-EDB05ED20FDF}" presName="c18" presStyleLbl="node1" presStyleIdx="17" presStyleCnt="19"/>
      <dgm:spPr/>
    </dgm:pt>
    <dgm:pt modelId="{A77811BA-5C7C-7042-8255-6228AA3924C7}" type="pres">
      <dgm:prSet presAssocID="{7701162A-10F5-2145-87E7-1982CF10761A}" presName="chevronComposite1" presStyleCnt="0"/>
      <dgm:spPr/>
    </dgm:pt>
    <dgm:pt modelId="{3016E024-357A-A34D-AAF1-BB5566150F1F}" type="pres">
      <dgm:prSet presAssocID="{7701162A-10F5-2145-87E7-1982CF10761A}" presName="chevron1" presStyleLbl="sibTrans2D1" presStyleIdx="0" presStyleCnt="2"/>
      <dgm:spPr/>
    </dgm:pt>
    <dgm:pt modelId="{AE236156-ACB3-2A4F-8011-9B2E7DFDD2A0}" type="pres">
      <dgm:prSet presAssocID="{7701162A-10F5-2145-87E7-1982CF10761A}" presName="spChevron1" presStyleCnt="0"/>
      <dgm:spPr/>
    </dgm:pt>
    <dgm:pt modelId="{93646C6E-8D3D-5E42-B41B-AF2ABCD320CB}" type="pres">
      <dgm:prSet presAssocID="{4427C1EF-F731-9947-8499-88E53E6101A1}" presName="middle" presStyleCnt="0"/>
      <dgm:spPr/>
    </dgm:pt>
    <dgm:pt modelId="{6990BEAC-B2B9-6E41-8344-F3BA6CA570F3}" type="pres">
      <dgm:prSet presAssocID="{4427C1EF-F731-9947-8499-88E53E6101A1}" presName="parTxMid" presStyleLbl="revTx" presStyleIdx="1" presStyleCnt="2"/>
      <dgm:spPr/>
      <dgm:t>
        <a:bodyPr/>
        <a:lstStyle/>
        <a:p>
          <a:endParaRPr lang="en-US"/>
        </a:p>
      </dgm:t>
    </dgm:pt>
    <dgm:pt modelId="{89D4CA4F-8073-5041-AA30-4C6BE779134A}" type="pres">
      <dgm:prSet presAssocID="{4427C1EF-F731-9947-8499-88E53E6101A1}" presName="spMid" presStyleCnt="0"/>
      <dgm:spPr/>
    </dgm:pt>
    <dgm:pt modelId="{A520815C-3CF2-A34B-AD4B-C3352B707D0F}" type="pres">
      <dgm:prSet presAssocID="{49B8299C-96A1-5440-95A4-69E85780D632}" presName="chevronComposite1" presStyleCnt="0"/>
      <dgm:spPr/>
    </dgm:pt>
    <dgm:pt modelId="{2B91416B-40F2-D44A-83AD-9391EF557C45}" type="pres">
      <dgm:prSet presAssocID="{49B8299C-96A1-5440-95A4-69E85780D632}" presName="chevron1" presStyleLbl="sibTrans2D1" presStyleIdx="1" presStyleCnt="2"/>
      <dgm:spPr/>
    </dgm:pt>
    <dgm:pt modelId="{9C8ED502-F332-6046-987F-FC4DC2C0E203}" type="pres">
      <dgm:prSet presAssocID="{49B8299C-96A1-5440-95A4-69E85780D632}" presName="spChevron1" presStyleCnt="0"/>
      <dgm:spPr/>
    </dgm:pt>
    <dgm:pt modelId="{821F9E85-3995-6E49-8C48-036E13AFBFDE}" type="pres">
      <dgm:prSet presAssocID="{2CB74310-7AD8-CC46-958A-E64BF391DD5B}" presName="last" presStyleCnt="0"/>
      <dgm:spPr/>
    </dgm:pt>
    <dgm:pt modelId="{1902BED5-2CAF-A443-8973-977DF838E38C}" type="pres">
      <dgm:prSet presAssocID="{2CB74310-7AD8-CC46-958A-E64BF391DD5B}" presName="circleTx" presStyleLbl="node1" presStyleIdx="18" presStyleCnt="19"/>
      <dgm:spPr/>
      <dgm:t>
        <a:bodyPr/>
        <a:lstStyle/>
        <a:p>
          <a:endParaRPr lang="en-US"/>
        </a:p>
      </dgm:t>
    </dgm:pt>
    <dgm:pt modelId="{9BEFCC8F-0C98-3B4E-99C4-82911C09770C}" type="pres">
      <dgm:prSet presAssocID="{2CB74310-7AD8-CC46-958A-E64BF391DD5B}" presName="spN" presStyleCnt="0"/>
      <dgm:spPr/>
    </dgm:pt>
  </dgm:ptLst>
  <dgm:cxnLst>
    <dgm:cxn modelId="{B5DD73C0-4833-5243-BF5A-7B06CEC9AC1D}" type="presOf" srcId="{2CB74310-7AD8-CC46-958A-E64BF391DD5B}" destId="{1902BED5-2CAF-A443-8973-977DF838E38C}" srcOrd="0" destOrd="0" presId="urn:microsoft.com/office/officeart/2009/3/layout/RandomtoResultProcess"/>
    <dgm:cxn modelId="{70A8CFAA-36F3-1A48-9D1C-E8CDC158B5DA}" srcId="{35F8800B-F612-F745-9EA7-5231805E1E5D}" destId="{2CB74310-7AD8-CC46-958A-E64BF391DD5B}" srcOrd="2" destOrd="0" parTransId="{9F07733C-4F11-D04E-A182-1377018613F5}" sibTransId="{892DC0CB-7E55-D94B-A719-83189CB45B95}"/>
    <dgm:cxn modelId="{AC97B8F3-FEDD-B54A-B68F-4D7FC5DB926F}" srcId="{35F8800B-F612-F745-9EA7-5231805E1E5D}" destId="{4427C1EF-F731-9947-8499-88E53E6101A1}" srcOrd="1" destOrd="0" parTransId="{2FD777EF-1B70-DE4F-A51C-FE413AC67D4A}" sibTransId="{49B8299C-96A1-5440-95A4-69E85780D632}"/>
    <dgm:cxn modelId="{E54DD01D-5DFC-074B-B32F-05A009D23D0F}" type="presOf" srcId="{35F8800B-F612-F745-9EA7-5231805E1E5D}" destId="{9CA862E7-A37D-3846-BA4A-83A2E30230B0}" srcOrd="0" destOrd="0" presId="urn:microsoft.com/office/officeart/2009/3/layout/RandomtoResultProcess"/>
    <dgm:cxn modelId="{A5D534A8-C0EA-6B43-9793-A8B34C7E7F15}" srcId="{35F8800B-F612-F745-9EA7-5231805E1E5D}" destId="{543D1369-702A-1C46-95E2-EDB05ED20FDF}" srcOrd="0" destOrd="0" parTransId="{E6DFFF71-59A8-3A4C-9DE1-D135B4D384D7}" sibTransId="{7701162A-10F5-2145-87E7-1982CF10761A}"/>
    <dgm:cxn modelId="{DDAD6769-B14E-F742-B954-468D553E9DCE}" type="presOf" srcId="{543D1369-702A-1C46-95E2-EDB05ED20FDF}" destId="{E4D04F5A-2755-7042-91A8-26514400BBAF}" srcOrd="0" destOrd="0" presId="urn:microsoft.com/office/officeart/2009/3/layout/RandomtoResultProcess"/>
    <dgm:cxn modelId="{762E94B6-3EFA-EE4D-812E-D11A5696FA6D}" type="presOf" srcId="{4427C1EF-F731-9947-8499-88E53E6101A1}" destId="{6990BEAC-B2B9-6E41-8344-F3BA6CA570F3}" srcOrd="0" destOrd="0" presId="urn:microsoft.com/office/officeart/2009/3/layout/RandomtoResultProcess"/>
    <dgm:cxn modelId="{867B2459-EB30-2943-8F15-E5061BD7733D}" type="presParOf" srcId="{9CA862E7-A37D-3846-BA4A-83A2E30230B0}" destId="{14F0F9C9-CE22-BB47-A862-3DCFAB0C9A11}" srcOrd="0" destOrd="0" presId="urn:microsoft.com/office/officeart/2009/3/layout/RandomtoResultProcess"/>
    <dgm:cxn modelId="{28E2E3A7-274D-2445-849A-2C750DB6B2A2}" type="presParOf" srcId="{14F0F9C9-CE22-BB47-A862-3DCFAB0C9A11}" destId="{E4D04F5A-2755-7042-91A8-26514400BBAF}" srcOrd="0" destOrd="0" presId="urn:microsoft.com/office/officeart/2009/3/layout/RandomtoResultProcess"/>
    <dgm:cxn modelId="{6BCD8682-E57A-6146-8B7A-AE1E84BDFFD4}" type="presParOf" srcId="{14F0F9C9-CE22-BB47-A862-3DCFAB0C9A11}" destId="{00B64323-6950-7C42-B35D-A5C978CD3046}" srcOrd="1" destOrd="0" presId="urn:microsoft.com/office/officeart/2009/3/layout/RandomtoResultProcess"/>
    <dgm:cxn modelId="{E61BA214-3EAA-E549-AA61-5E90769AF2BD}" type="presParOf" srcId="{14F0F9C9-CE22-BB47-A862-3DCFAB0C9A11}" destId="{51D06EE9-B73E-A546-A2A8-4B567D798743}" srcOrd="2" destOrd="0" presId="urn:microsoft.com/office/officeart/2009/3/layout/RandomtoResultProcess"/>
    <dgm:cxn modelId="{95417BCC-9A73-4C49-A4F1-1B80A29A7F47}" type="presParOf" srcId="{14F0F9C9-CE22-BB47-A862-3DCFAB0C9A11}" destId="{B7D79000-1D00-A641-8F9E-9C6A854ED99D}" srcOrd="3" destOrd="0" presId="urn:microsoft.com/office/officeart/2009/3/layout/RandomtoResultProcess"/>
    <dgm:cxn modelId="{4F927267-BE56-194F-A8AB-55A7EE9DF114}" type="presParOf" srcId="{14F0F9C9-CE22-BB47-A862-3DCFAB0C9A11}" destId="{2A0E1118-42E2-8141-9947-F9F1CFC1CA47}" srcOrd="4" destOrd="0" presId="urn:microsoft.com/office/officeart/2009/3/layout/RandomtoResultProcess"/>
    <dgm:cxn modelId="{17DCD809-D68F-5F4C-9ABA-897A505130D2}" type="presParOf" srcId="{14F0F9C9-CE22-BB47-A862-3DCFAB0C9A11}" destId="{300C40FD-2CA7-B64F-9E7F-75BD3F7A4ADB}" srcOrd="5" destOrd="0" presId="urn:microsoft.com/office/officeart/2009/3/layout/RandomtoResultProcess"/>
    <dgm:cxn modelId="{FCE54DDA-8645-E14B-90CE-F5C0D62FD206}" type="presParOf" srcId="{14F0F9C9-CE22-BB47-A862-3DCFAB0C9A11}" destId="{4CA3E5AD-3297-6E4C-8C89-886D34F534C5}" srcOrd="6" destOrd="0" presId="urn:microsoft.com/office/officeart/2009/3/layout/RandomtoResultProcess"/>
    <dgm:cxn modelId="{8DA14E23-68C7-7F42-9A44-B1304E247899}" type="presParOf" srcId="{14F0F9C9-CE22-BB47-A862-3DCFAB0C9A11}" destId="{208E38FE-5D5F-CD4D-8973-B97B693FE0A4}" srcOrd="7" destOrd="0" presId="urn:microsoft.com/office/officeart/2009/3/layout/RandomtoResultProcess"/>
    <dgm:cxn modelId="{9891E89F-2C39-7544-9F60-A2A79BCB2C71}" type="presParOf" srcId="{14F0F9C9-CE22-BB47-A862-3DCFAB0C9A11}" destId="{F9F7E034-C98D-A248-8D71-57197C0527A4}" srcOrd="8" destOrd="0" presId="urn:microsoft.com/office/officeart/2009/3/layout/RandomtoResultProcess"/>
    <dgm:cxn modelId="{F7544AEF-AAC1-514A-BC83-1F0543E6D978}" type="presParOf" srcId="{14F0F9C9-CE22-BB47-A862-3DCFAB0C9A11}" destId="{371B5C95-F858-AC4A-BB5B-F219DDE817E6}" srcOrd="9" destOrd="0" presId="urn:microsoft.com/office/officeart/2009/3/layout/RandomtoResultProcess"/>
    <dgm:cxn modelId="{0E84965D-2A30-B04F-9891-44A85BFD2479}" type="presParOf" srcId="{14F0F9C9-CE22-BB47-A862-3DCFAB0C9A11}" destId="{7FF07CAB-6C6D-144F-8AEB-22F800D9822C}" srcOrd="10" destOrd="0" presId="urn:microsoft.com/office/officeart/2009/3/layout/RandomtoResultProcess"/>
    <dgm:cxn modelId="{1864CAEC-148F-8B48-955E-8A13F932B467}" type="presParOf" srcId="{14F0F9C9-CE22-BB47-A862-3DCFAB0C9A11}" destId="{287F08FA-C0B5-B34D-A5E6-2CA943F12067}" srcOrd="11" destOrd="0" presId="urn:microsoft.com/office/officeart/2009/3/layout/RandomtoResultProcess"/>
    <dgm:cxn modelId="{50CA650D-6A85-B24B-B59B-44D6093C0751}" type="presParOf" srcId="{14F0F9C9-CE22-BB47-A862-3DCFAB0C9A11}" destId="{D4F50A78-D5FB-554F-8C5B-8CB44FA5766E}" srcOrd="12" destOrd="0" presId="urn:microsoft.com/office/officeart/2009/3/layout/RandomtoResultProcess"/>
    <dgm:cxn modelId="{EA254DA7-807E-7141-8A91-525D552EA907}" type="presParOf" srcId="{14F0F9C9-CE22-BB47-A862-3DCFAB0C9A11}" destId="{896D5343-22E3-CA47-877B-37D51FD4874E}" srcOrd="13" destOrd="0" presId="urn:microsoft.com/office/officeart/2009/3/layout/RandomtoResultProcess"/>
    <dgm:cxn modelId="{22CECD20-5246-9E42-AFBA-0A99021F708F}" type="presParOf" srcId="{14F0F9C9-CE22-BB47-A862-3DCFAB0C9A11}" destId="{9393DDB3-AE00-3D49-BF51-35BB9B93E594}" srcOrd="14" destOrd="0" presId="urn:microsoft.com/office/officeart/2009/3/layout/RandomtoResultProcess"/>
    <dgm:cxn modelId="{978231A2-F565-5D43-8716-9A7956EC9B98}" type="presParOf" srcId="{14F0F9C9-CE22-BB47-A862-3DCFAB0C9A11}" destId="{1D5868FB-CD4D-B640-B467-14A98DD37FCD}" srcOrd="15" destOrd="0" presId="urn:microsoft.com/office/officeart/2009/3/layout/RandomtoResultProcess"/>
    <dgm:cxn modelId="{E3AD033C-BCCD-6F4B-9492-092E622FD9EF}" type="presParOf" srcId="{14F0F9C9-CE22-BB47-A862-3DCFAB0C9A11}" destId="{0579649A-B107-B34A-ABCD-178F9E7B375D}" srcOrd="16" destOrd="0" presId="urn:microsoft.com/office/officeart/2009/3/layout/RandomtoResultProcess"/>
    <dgm:cxn modelId="{388CCB73-A324-B844-8612-18006E44B428}" type="presParOf" srcId="{14F0F9C9-CE22-BB47-A862-3DCFAB0C9A11}" destId="{0AC3EB44-E63E-B84B-A8AC-DF44719FFD27}" srcOrd="17" destOrd="0" presId="urn:microsoft.com/office/officeart/2009/3/layout/RandomtoResultProcess"/>
    <dgm:cxn modelId="{F77A0FB0-BC21-2C4B-97DE-18C4FF75E367}" type="presParOf" srcId="{14F0F9C9-CE22-BB47-A862-3DCFAB0C9A11}" destId="{A5EE337A-6F1B-7B4D-998F-837DAA5DD931}" srcOrd="18" destOrd="0" presId="urn:microsoft.com/office/officeart/2009/3/layout/RandomtoResultProcess"/>
    <dgm:cxn modelId="{261A56B8-43B7-124C-829A-8BC18A7BCAC0}" type="presParOf" srcId="{9CA862E7-A37D-3846-BA4A-83A2E30230B0}" destId="{A77811BA-5C7C-7042-8255-6228AA3924C7}" srcOrd="1" destOrd="0" presId="urn:microsoft.com/office/officeart/2009/3/layout/RandomtoResultProcess"/>
    <dgm:cxn modelId="{307E6876-6EC4-2548-858A-A23CB464C796}" type="presParOf" srcId="{A77811BA-5C7C-7042-8255-6228AA3924C7}" destId="{3016E024-357A-A34D-AAF1-BB5566150F1F}" srcOrd="0" destOrd="0" presId="urn:microsoft.com/office/officeart/2009/3/layout/RandomtoResultProcess"/>
    <dgm:cxn modelId="{AE03882C-E07C-F34A-81F8-AD88B73135F4}" type="presParOf" srcId="{A77811BA-5C7C-7042-8255-6228AA3924C7}" destId="{AE236156-ACB3-2A4F-8011-9B2E7DFDD2A0}" srcOrd="1" destOrd="0" presId="urn:microsoft.com/office/officeart/2009/3/layout/RandomtoResultProcess"/>
    <dgm:cxn modelId="{191DDADD-9AB4-D746-B452-D2C2DB641C55}" type="presParOf" srcId="{9CA862E7-A37D-3846-BA4A-83A2E30230B0}" destId="{93646C6E-8D3D-5E42-B41B-AF2ABCD320CB}" srcOrd="2" destOrd="0" presId="urn:microsoft.com/office/officeart/2009/3/layout/RandomtoResultProcess"/>
    <dgm:cxn modelId="{37DBB220-6D6E-3242-9DA5-9354FAC70077}" type="presParOf" srcId="{93646C6E-8D3D-5E42-B41B-AF2ABCD320CB}" destId="{6990BEAC-B2B9-6E41-8344-F3BA6CA570F3}" srcOrd="0" destOrd="0" presId="urn:microsoft.com/office/officeart/2009/3/layout/RandomtoResultProcess"/>
    <dgm:cxn modelId="{76FEDEF4-4F83-2542-97F8-6B8D4E5C5763}" type="presParOf" srcId="{93646C6E-8D3D-5E42-B41B-AF2ABCD320CB}" destId="{89D4CA4F-8073-5041-AA30-4C6BE779134A}" srcOrd="1" destOrd="0" presId="urn:microsoft.com/office/officeart/2009/3/layout/RandomtoResultProcess"/>
    <dgm:cxn modelId="{C8F816A9-276D-F74D-AA02-C23C31457AE6}" type="presParOf" srcId="{9CA862E7-A37D-3846-BA4A-83A2E30230B0}" destId="{A520815C-3CF2-A34B-AD4B-C3352B707D0F}" srcOrd="3" destOrd="0" presId="urn:microsoft.com/office/officeart/2009/3/layout/RandomtoResultProcess"/>
    <dgm:cxn modelId="{8B5DF975-8298-D446-B153-4F5F379EBB46}" type="presParOf" srcId="{A520815C-3CF2-A34B-AD4B-C3352B707D0F}" destId="{2B91416B-40F2-D44A-83AD-9391EF557C45}" srcOrd="0" destOrd="0" presId="urn:microsoft.com/office/officeart/2009/3/layout/RandomtoResultProcess"/>
    <dgm:cxn modelId="{890D59B6-B80D-7E4D-8624-CB7CF885A642}" type="presParOf" srcId="{A520815C-3CF2-A34B-AD4B-C3352B707D0F}" destId="{9C8ED502-F332-6046-987F-FC4DC2C0E203}" srcOrd="1" destOrd="0" presId="urn:microsoft.com/office/officeart/2009/3/layout/RandomtoResultProcess"/>
    <dgm:cxn modelId="{7E68E08C-5F3B-194A-95E9-BCE3070213B3}" type="presParOf" srcId="{9CA862E7-A37D-3846-BA4A-83A2E30230B0}" destId="{821F9E85-3995-6E49-8C48-036E13AFBFDE}" srcOrd="4" destOrd="0" presId="urn:microsoft.com/office/officeart/2009/3/layout/RandomtoResultProcess"/>
    <dgm:cxn modelId="{773D2513-5F86-E84B-8994-8198C5E67200}" type="presParOf" srcId="{821F9E85-3995-6E49-8C48-036E13AFBFDE}" destId="{1902BED5-2CAF-A443-8973-977DF838E38C}" srcOrd="0" destOrd="0" presId="urn:microsoft.com/office/officeart/2009/3/layout/RandomtoResultProcess"/>
    <dgm:cxn modelId="{B0F6A7DE-D526-3146-82EF-4C72C794304A}" type="presParOf" srcId="{821F9E85-3995-6E49-8C48-036E13AFBFDE}" destId="{9BEFCC8F-0C98-3B4E-99C4-82911C09770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AD2C24-07C0-1741-90A3-0E90D605D3BA}" type="doc">
      <dgm:prSet loTypeId="urn:microsoft.com/office/officeart/2005/8/layout/process4" loCatId="" qsTypeId="urn:microsoft.com/office/officeart/2005/8/quickstyle/simple4" qsCatId="simple" csTypeId="urn:microsoft.com/office/officeart/2005/8/colors/colorful2" csCatId="colorful" phldr="1"/>
      <dgm:spPr/>
      <dgm:t>
        <a:bodyPr/>
        <a:lstStyle/>
        <a:p>
          <a:endParaRPr lang="en-US"/>
        </a:p>
      </dgm:t>
    </dgm:pt>
    <dgm:pt modelId="{107449AE-545D-8A40-8C12-A5620D34E949}">
      <dgm:prSet custT="1"/>
      <dgm:spPr/>
      <dgm:t>
        <a:bodyPr/>
        <a:lstStyle/>
        <a:p>
          <a:pPr rtl="0"/>
          <a:r>
            <a:rPr lang="en-US" sz="1600" dirty="0" smtClean="0">
              <a:solidFill>
                <a:srgbClr val="000000"/>
              </a:solidFill>
            </a:rPr>
            <a:t>Transform practices within the geosciences community spanning over the next decade</a:t>
          </a:r>
          <a:endParaRPr lang="en-US" sz="1600" dirty="0">
            <a:solidFill>
              <a:srgbClr val="000000"/>
            </a:solidFill>
          </a:endParaRPr>
        </a:p>
      </dgm:t>
    </dgm:pt>
    <dgm:pt modelId="{F8D5C85B-8E19-8A44-AA3D-F80E63A38E39}" type="parTrans" cxnId="{9510EE86-DD88-2945-9F6B-68576837A64B}">
      <dgm:prSet/>
      <dgm:spPr/>
      <dgm:t>
        <a:bodyPr/>
        <a:lstStyle/>
        <a:p>
          <a:endParaRPr lang="en-US" sz="1600">
            <a:solidFill>
              <a:srgbClr val="000000"/>
            </a:solidFill>
          </a:endParaRPr>
        </a:p>
      </dgm:t>
    </dgm:pt>
    <dgm:pt modelId="{05B5C580-B445-5148-A5CB-BDA87A4CA701}" type="sibTrans" cxnId="{9510EE86-DD88-2945-9F6B-68576837A64B}">
      <dgm:prSet/>
      <dgm:spPr/>
      <dgm:t>
        <a:bodyPr/>
        <a:lstStyle/>
        <a:p>
          <a:endParaRPr lang="en-US" sz="1600">
            <a:solidFill>
              <a:srgbClr val="000000"/>
            </a:solidFill>
          </a:endParaRPr>
        </a:p>
      </dgm:t>
    </dgm:pt>
    <dgm:pt modelId="{D6E9B54F-4FD6-5F41-BEE8-237886830F96}">
      <dgm:prSet custT="1"/>
      <dgm:spPr/>
      <dgm:t>
        <a:bodyPr/>
        <a:lstStyle/>
        <a:p>
          <a:pPr rtl="0"/>
          <a:r>
            <a:rPr lang="en-US" sz="1600" dirty="0" smtClean="0">
              <a:solidFill>
                <a:srgbClr val="000000"/>
              </a:solidFill>
            </a:rPr>
            <a:t>Provide unprecedented new capabilities to researchers and educators</a:t>
          </a:r>
          <a:endParaRPr lang="en-US" sz="1600" dirty="0">
            <a:solidFill>
              <a:srgbClr val="000000"/>
            </a:solidFill>
          </a:endParaRPr>
        </a:p>
      </dgm:t>
    </dgm:pt>
    <dgm:pt modelId="{A9C67F28-43BB-D542-90C4-A015F5CFE58D}" type="parTrans" cxnId="{848C7E36-3193-444B-BD58-7AB04A8B3F57}">
      <dgm:prSet/>
      <dgm:spPr/>
      <dgm:t>
        <a:bodyPr/>
        <a:lstStyle/>
        <a:p>
          <a:endParaRPr lang="en-US" sz="1600">
            <a:solidFill>
              <a:srgbClr val="000000"/>
            </a:solidFill>
          </a:endParaRPr>
        </a:p>
      </dgm:t>
    </dgm:pt>
    <dgm:pt modelId="{9AF9348B-D971-1A41-8D2E-0A6151854BAD}" type="sibTrans" cxnId="{848C7E36-3193-444B-BD58-7AB04A8B3F57}">
      <dgm:prSet/>
      <dgm:spPr/>
      <dgm:t>
        <a:bodyPr/>
        <a:lstStyle/>
        <a:p>
          <a:endParaRPr lang="en-US" sz="1600">
            <a:solidFill>
              <a:srgbClr val="000000"/>
            </a:solidFill>
          </a:endParaRPr>
        </a:p>
      </dgm:t>
    </dgm:pt>
    <dgm:pt modelId="{339468AF-3787-2247-B0E6-F0F106B5003F}">
      <dgm:prSet custT="1"/>
      <dgm:spPr/>
      <dgm:t>
        <a:bodyPr/>
        <a:lstStyle/>
        <a:p>
          <a:pPr rtl="0"/>
          <a:r>
            <a:rPr lang="en-US" sz="1600" smtClean="0">
              <a:solidFill>
                <a:srgbClr val="000000"/>
              </a:solidFill>
            </a:rPr>
            <a:t>Vastly improve the productivity of community</a:t>
          </a:r>
          <a:endParaRPr lang="en-US" sz="1600">
            <a:solidFill>
              <a:srgbClr val="000000"/>
            </a:solidFill>
          </a:endParaRPr>
        </a:p>
      </dgm:t>
    </dgm:pt>
    <dgm:pt modelId="{74D804FD-2E60-2444-8BE8-2E341485EFE4}" type="parTrans" cxnId="{AF746FE7-18AC-CE4B-AEE1-B53D06C296FB}">
      <dgm:prSet/>
      <dgm:spPr/>
      <dgm:t>
        <a:bodyPr/>
        <a:lstStyle/>
        <a:p>
          <a:endParaRPr lang="en-US" sz="1600">
            <a:solidFill>
              <a:srgbClr val="000000"/>
            </a:solidFill>
          </a:endParaRPr>
        </a:p>
      </dgm:t>
    </dgm:pt>
    <dgm:pt modelId="{0F08FF15-5EF4-E748-B8B1-B9AF26652ADA}" type="sibTrans" cxnId="{AF746FE7-18AC-CE4B-AEE1-B53D06C296FB}">
      <dgm:prSet/>
      <dgm:spPr/>
      <dgm:t>
        <a:bodyPr/>
        <a:lstStyle/>
        <a:p>
          <a:endParaRPr lang="en-US" sz="1600">
            <a:solidFill>
              <a:srgbClr val="000000"/>
            </a:solidFill>
          </a:endParaRPr>
        </a:p>
      </dgm:t>
    </dgm:pt>
    <dgm:pt modelId="{0D028E5F-8334-2B41-B7B4-253B70D3C5F7}">
      <dgm:prSet custT="1"/>
      <dgm:spPr/>
      <dgm:t>
        <a:bodyPr/>
        <a:lstStyle/>
        <a:p>
          <a:pPr rtl="0"/>
          <a:r>
            <a:rPr lang="en-US" sz="1600" smtClean="0">
              <a:solidFill>
                <a:srgbClr val="000000"/>
              </a:solidFill>
            </a:rPr>
            <a:t>Accelerate research on the Earth system</a:t>
          </a:r>
          <a:endParaRPr lang="en-US" sz="1600">
            <a:solidFill>
              <a:srgbClr val="000000"/>
            </a:solidFill>
          </a:endParaRPr>
        </a:p>
      </dgm:t>
    </dgm:pt>
    <dgm:pt modelId="{3D8F7378-1E75-AF4E-A421-41D919763B67}" type="parTrans" cxnId="{249005C2-AE25-304C-9177-058594966E3F}">
      <dgm:prSet/>
      <dgm:spPr/>
      <dgm:t>
        <a:bodyPr/>
        <a:lstStyle/>
        <a:p>
          <a:endParaRPr lang="en-US" sz="1600">
            <a:solidFill>
              <a:srgbClr val="000000"/>
            </a:solidFill>
          </a:endParaRPr>
        </a:p>
      </dgm:t>
    </dgm:pt>
    <dgm:pt modelId="{9E3712BE-A360-EF47-9066-0D067DBA559E}" type="sibTrans" cxnId="{249005C2-AE25-304C-9177-058594966E3F}">
      <dgm:prSet/>
      <dgm:spPr/>
      <dgm:t>
        <a:bodyPr/>
        <a:lstStyle/>
        <a:p>
          <a:endParaRPr lang="en-US" sz="1600">
            <a:solidFill>
              <a:srgbClr val="000000"/>
            </a:solidFill>
          </a:endParaRPr>
        </a:p>
      </dgm:t>
    </dgm:pt>
    <dgm:pt modelId="{A4E63D82-1D3B-E14D-89D2-B6B38980EC1F}">
      <dgm:prSet custT="1"/>
      <dgm:spPr/>
      <dgm:t>
        <a:bodyPr/>
        <a:lstStyle/>
        <a:p>
          <a:pPr rtl="0"/>
          <a:r>
            <a:rPr lang="en-US" sz="1600" smtClean="0">
              <a:solidFill>
                <a:srgbClr val="000000"/>
              </a:solidFill>
            </a:rPr>
            <a:t>Provide a knowledge management framework for the geosciences </a:t>
          </a:r>
          <a:endParaRPr lang="en-US" sz="1600">
            <a:solidFill>
              <a:srgbClr val="000000"/>
            </a:solidFill>
          </a:endParaRPr>
        </a:p>
      </dgm:t>
    </dgm:pt>
    <dgm:pt modelId="{264E2770-E728-5E46-A5FF-F53E9FA899CD}" type="parTrans" cxnId="{F8D39D67-D2BC-1042-86FD-158C4E4F5C9D}">
      <dgm:prSet/>
      <dgm:spPr/>
      <dgm:t>
        <a:bodyPr/>
        <a:lstStyle/>
        <a:p>
          <a:endParaRPr lang="en-US" sz="1600">
            <a:solidFill>
              <a:srgbClr val="000000"/>
            </a:solidFill>
          </a:endParaRPr>
        </a:p>
      </dgm:t>
    </dgm:pt>
    <dgm:pt modelId="{34626772-56B6-654F-9C1F-48EC49C48AF2}" type="sibTrans" cxnId="{F8D39D67-D2BC-1042-86FD-158C4E4F5C9D}">
      <dgm:prSet/>
      <dgm:spPr/>
      <dgm:t>
        <a:bodyPr/>
        <a:lstStyle/>
        <a:p>
          <a:endParaRPr lang="en-US" sz="1600">
            <a:solidFill>
              <a:srgbClr val="000000"/>
            </a:solidFill>
          </a:endParaRPr>
        </a:p>
      </dgm:t>
    </dgm:pt>
    <dgm:pt modelId="{7C984EE4-3B51-5D48-B179-34CF09483F4C}">
      <dgm:prSet custT="1"/>
      <dgm:spPr/>
      <dgm:t>
        <a:bodyPr/>
        <a:lstStyle/>
        <a:p>
          <a:pPr rtl="0"/>
          <a:r>
            <a:rPr lang="en-US" sz="2800" b="1" dirty="0" smtClean="0">
              <a:solidFill>
                <a:srgbClr val="000000"/>
              </a:solidFill>
            </a:rPr>
            <a:t>Outcomes</a:t>
          </a:r>
          <a:endParaRPr lang="en-US" sz="2400" dirty="0">
            <a:solidFill>
              <a:srgbClr val="000000"/>
            </a:solidFill>
          </a:endParaRPr>
        </a:p>
      </dgm:t>
    </dgm:pt>
    <dgm:pt modelId="{BF79FA97-38D9-D643-AA85-B833DF6EEC78}" type="sibTrans" cxnId="{035F795D-B7BC-6B42-A282-2DB098D49701}">
      <dgm:prSet/>
      <dgm:spPr/>
      <dgm:t>
        <a:bodyPr/>
        <a:lstStyle/>
        <a:p>
          <a:endParaRPr lang="en-US" sz="1600">
            <a:solidFill>
              <a:srgbClr val="000000"/>
            </a:solidFill>
          </a:endParaRPr>
        </a:p>
      </dgm:t>
    </dgm:pt>
    <dgm:pt modelId="{A65BE9E9-5F82-FE4A-8EE1-AF08B15E2AB7}" type="parTrans" cxnId="{035F795D-B7BC-6B42-A282-2DB098D49701}">
      <dgm:prSet/>
      <dgm:spPr/>
      <dgm:t>
        <a:bodyPr/>
        <a:lstStyle/>
        <a:p>
          <a:endParaRPr lang="en-US" sz="1600">
            <a:solidFill>
              <a:srgbClr val="000000"/>
            </a:solidFill>
          </a:endParaRPr>
        </a:p>
      </dgm:t>
    </dgm:pt>
    <dgm:pt modelId="{7B2EB1A1-7C17-1449-A72E-FFA816AA9CAE}" type="pres">
      <dgm:prSet presAssocID="{2FAD2C24-07C0-1741-90A3-0E90D605D3BA}" presName="Name0" presStyleCnt="0">
        <dgm:presLayoutVars>
          <dgm:dir/>
          <dgm:animLvl val="lvl"/>
          <dgm:resizeHandles val="exact"/>
        </dgm:presLayoutVars>
      </dgm:prSet>
      <dgm:spPr/>
      <dgm:t>
        <a:bodyPr/>
        <a:lstStyle/>
        <a:p>
          <a:endParaRPr lang="en-US"/>
        </a:p>
      </dgm:t>
    </dgm:pt>
    <dgm:pt modelId="{1AE2B5F4-6CCC-684C-83E3-18A0EBD445C8}" type="pres">
      <dgm:prSet presAssocID="{A4E63D82-1D3B-E14D-89D2-B6B38980EC1F}" presName="boxAndChildren" presStyleCnt="0"/>
      <dgm:spPr/>
    </dgm:pt>
    <dgm:pt modelId="{AE038D85-A18F-FC4A-90C9-AB30ECBE15D1}" type="pres">
      <dgm:prSet presAssocID="{A4E63D82-1D3B-E14D-89D2-B6B38980EC1F}" presName="parentTextBox" presStyleLbl="node1" presStyleIdx="0" presStyleCnt="6"/>
      <dgm:spPr/>
      <dgm:t>
        <a:bodyPr/>
        <a:lstStyle/>
        <a:p>
          <a:endParaRPr lang="en-US"/>
        </a:p>
      </dgm:t>
    </dgm:pt>
    <dgm:pt modelId="{DDE114D4-44A4-3440-8D57-0E2C67022D0B}" type="pres">
      <dgm:prSet presAssocID="{9E3712BE-A360-EF47-9066-0D067DBA559E}" presName="sp" presStyleCnt="0"/>
      <dgm:spPr/>
    </dgm:pt>
    <dgm:pt modelId="{35A11785-F1A7-F243-8D97-0204CC258D0E}" type="pres">
      <dgm:prSet presAssocID="{0D028E5F-8334-2B41-B7B4-253B70D3C5F7}" presName="arrowAndChildren" presStyleCnt="0"/>
      <dgm:spPr/>
    </dgm:pt>
    <dgm:pt modelId="{33008B36-744D-A548-A2C7-E444A7C37581}" type="pres">
      <dgm:prSet presAssocID="{0D028E5F-8334-2B41-B7B4-253B70D3C5F7}" presName="parentTextArrow" presStyleLbl="node1" presStyleIdx="1" presStyleCnt="6"/>
      <dgm:spPr/>
      <dgm:t>
        <a:bodyPr/>
        <a:lstStyle/>
        <a:p>
          <a:endParaRPr lang="en-US"/>
        </a:p>
      </dgm:t>
    </dgm:pt>
    <dgm:pt modelId="{2D7AD39E-971F-054B-A26C-D76CDB7E7249}" type="pres">
      <dgm:prSet presAssocID="{0F08FF15-5EF4-E748-B8B1-B9AF26652ADA}" presName="sp" presStyleCnt="0"/>
      <dgm:spPr/>
    </dgm:pt>
    <dgm:pt modelId="{84124E54-7A79-9A49-85B2-9F9BE0F7ED11}" type="pres">
      <dgm:prSet presAssocID="{339468AF-3787-2247-B0E6-F0F106B5003F}" presName="arrowAndChildren" presStyleCnt="0"/>
      <dgm:spPr/>
    </dgm:pt>
    <dgm:pt modelId="{DD939FD6-871C-EE44-A232-B0498E7032CC}" type="pres">
      <dgm:prSet presAssocID="{339468AF-3787-2247-B0E6-F0F106B5003F}" presName="parentTextArrow" presStyleLbl="node1" presStyleIdx="2" presStyleCnt="6"/>
      <dgm:spPr/>
      <dgm:t>
        <a:bodyPr/>
        <a:lstStyle/>
        <a:p>
          <a:endParaRPr lang="en-US"/>
        </a:p>
      </dgm:t>
    </dgm:pt>
    <dgm:pt modelId="{0C8CAAF8-8B81-BB4B-9B34-F9B9F42F1FF7}" type="pres">
      <dgm:prSet presAssocID="{9AF9348B-D971-1A41-8D2E-0A6151854BAD}" presName="sp" presStyleCnt="0"/>
      <dgm:spPr/>
    </dgm:pt>
    <dgm:pt modelId="{BD88165D-CB42-9443-81E8-47FC40DCB10B}" type="pres">
      <dgm:prSet presAssocID="{D6E9B54F-4FD6-5F41-BEE8-237886830F96}" presName="arrowAndChildren" presStyleCnt="0"/>
      <dgm:spPr/>
    </dgm:pt>
    <dgm:pt modelId="{F82CB76B-6BE6-CF4F-991A-7AE603F4B3DF}" type="pres">
      <dgm:prSet presAssocID="{D6E9B54F-4FD6-5F41-BEE8-237886830F96}" presName="parentTextArrow" presStyleLbl="node1" presStyleIdx="3" presStyleCnt="6"/>
      <dgm:spPr/>
      <dgm:t>
        <a:bodyPr/>
        <a:lstStyle/>
        <a:p>
          <a:endParaRPr lang="en-US"/>
        </a:p>
      </dgm:t>
    </dgm:pt>
    <dgm:pt modelId="{40117DD0-C338-4240-AEBB-31A8D463C57E}" type="pres">
      <dgm:prSet presAssocID="{05B5C580-B445-5148-A5CB-BDA87A4CA701}" presName="sp" presStyleCnt="0"/>
      <dgm:spPr/>
    </dgm:pt>
    <dgm:pt modelId="{2EBDCFD6-2DC1-F241-A6B6-EBBF4AD26176}" type="pres">
      <dgm:prSet presAssocID="{107449AE-545D-8A40-8C12-A5620D34E949}" presName="arrowAndChildren" presStyleCnt="0"/>
      <dgm:spPr/>
    </dgm:pt>
    <dgm:pt modelId="{632A01CB-7D40-EE49-9661-82D1B4586261}" type="pres">
      <dgm:prSet presAssocID="{107449AE-545D-8A40-8C12-A5620D34E949}" presName="parentTextArrow" presStyleLbl="node1" presStyleIdx="4" presStyleCnt="6"/>
      <dgm:spPr/>
      <dgm:t>
        <a:bodyPr/>
        <a:lstStyle/>
        <a:p>
          <a:endParaRPr lang="en-US"/>
        </a:p>
      </dgm:t>
    </dgm:pt>
    <dgm:pt modelId="{04C293B1-A160-0F4D-B892-937E51D83812}" type="pres">
      <dgm:prSet presAssocID="{BF79FA97-38D9-D643-AA85-B833DF6EEC78}" presName="sp" presStyleCnt="0"/>
      <dgm:spPr/>
    </dgm:pt>
    <dgm:pt modelId="{83B953EF-7FD9-A04A-833E-B4B27B2EFF9F}" type="pres">
      <dgm:prSet presAssocID="{7C984EE4-3B51-5D48-B179-34CF09483F4C}" presName="arrowAndChildren" presStyleCnt="0"/>
      <dgm:spPr/>
    </dgm:pt>
    <dgm:pt modelId="{B66D2BE4-BE7B-B34D-86EA-EBC6A826DF9B}" type="pres">
      <dgm:prSet presAssocID="{7C984EE4-3B51-5D48-B179-34CF09483F4C}" presName="parentTextArrow" presStyleLbl="node1" presStyleIdx="5" presStyleCnt="6"/>
      <dgm:spPr/>
      <dgm:t>
        <a:bodyPr/>
        <a:lstStyle/>
        <a:p>
          <a:endParaRPr lang="en-US"/>
        </a:p>
      </dgm:t>
    </dgm:pt>
  </dgm:ptLst>
  <dgm:cxnLst>
    <dgm:cxn modelId="{2003DCB7-F10E-964F-9F51-CE56631B087B}" type="presOf" srcId="{2FAD2C24-07C0-1741-90A3-0E90D605D3BA}" destId="{7B2EB1A1-7C17-1449-A72E-FFA816AA9CAE}" srcOrd="0" destOrd="0" presId="urn:microsoft.com/office/officeart/2005/8/layout/process4"/>
    <dgm:cxn modelId="{AF746FE7-18AC-CE4B-AEE1-B53D06C296FB}" srcId="{2FAD2C24-07C0-1741-90A3-0E90D605D3BA}" destId="{339468AF-3787-2247-B0E6-F0F106B5003F}" srcOrd="3" destOrd="0" parTransId="{74D804FD-2E60-2444-8BE8-2E341485EFE4}" sibTransId="{0F08FF15-5EF4-E748-B8B1-B9AF26652ADA}"/>
    <dgm:cxn modelId="{60B6724B-0813-3B40-9737-B41C3CBFBD8B}" type="presOf" srcId="{A4E63D82-1D3B-E14D-89D2-B6B38980EC1F}" destId="{AE038D85-A18F-FC4A-90C9-AB30ECBE15D1}" srcOrd="0" destOrd="0" presId="urn:microsoft.com/office/officeart/2005/8/layout/process4"/>
    <dgm:cxn modelId="{5DF8C0CC-BD5C-A94A-9F2D-A0ECD5649460}" type="presOf" srcId="{0D028E5F-8334-2B41-B7B4-253B70D3C5F7}" destId="{33008B36-744D-A548-A2C7-E444A7C37581}" srcOrd="0" destOrd="0" presId="urn:microsoft.com/office/officeart/2005/8/layout/process4"/>
    <dgm:cxn modelId="{911CC459-3B45-5741-A9BE-2FC0CB1AA1B9}" type="presOf" srcId="{339468AF-3787-2247-B0E6-F0F106B5003F}" destId="{DD939FD6-871C-EE44-A232-B0498E7032CC}" srcOrd="0" destOrd="0" presId="urn:microsoft.com/office/officeart/2005/8/layout/process4"/>
    <dgm:cxn modelId="{F8D39D67-D2BC-1042-86FD-158C4E4F5C9D}" srcId="{2FAD2C24-07C0-1741-90A3-0E90D605D3BA}" destId="{A4E63D82-1D3B-E14D-89D2-B6B38980EC1F}" srcOrd="5" destOrd="0" parTransId="{264E2770-E728-5E46-A5FF-F53E9FA899CD}" sibTransId="{34626772-56B6-654F-9C1F-48EC49C48AF2}"/>
    <dgm:cxn modelId="{6E2F233D-7B7B-7144-B039-6ADD77C83F15}" type="presOf" srcId="{7C984EE4-3B51-5D48-B179-34CF09483F4C}" destId="{B66D2BE4-BE7B-B34D-86EA-EBC6A826DF9B}" srcOrd="0" destOrd="0" presId="urn:microsoft.com/office/officeart/2005/8/layout/process4"/>
    <dgm:cxn modelId="{9510EE86-DD88-2945-9F6B-68576837A64B}" srcId="{2FAD2C24-07C0-1741-90A3-0E90D605D3BA}" destId="{107449AE-545D-8A40-8C12-A5620D34E949}" srcOrd="1" destOrd="0" parTransId="{F8D5C85B-8E19-8A44-AA3D-F80E63A38E39}" sibTransId="{05B5C580-B445-5148-A5CB-BDA87A4CA701}"/>
    <dgm:cxn modelId="{035F795D-B7BC-6B42-A282-2DB098D49701}" srcId="{2FAD2C24-07C0-1741-90A3-0E90D605D3BA}" destId="{7C984EE4-3B51-5D48-B179-34CF09483F4C}" srcOrd="0" destOrd="0" parTransId="{A65BE9E9-5F82-FE4A-8EE1-AF08B15E2AB7}" sibTransId="{BF79FA97-38D9-D643-AA85-B833DF6EEC78}"/>
    <dgm:cxn modelId="{848C7E36-3193-444B-BD58-7AB04A8B3F57}" srcId="{2FAD2C24-07C0-1741-90A3-0E90D605D3BA}" destId="{D6E9B54F-4FD6-5F41-BEE8-237886830F96}" srcOrd="2" destOrd="0" parTransId="{A9C67F28-43BB-D542-90C4-A015F5CFE58D}" sibTransId="{9AF9348B-D971-1A41-8D2E-0A6151854BAD}"/>
    <dgm:cxn modelId="{95394EA9-BE3B-AD4A-AFD5-FDD6B2BF06BD}" type="presOf" srcId="{D6E9B54F-4FD6-5F41-BEE8-237886830F96}" destId="{F82CB76B-6BE6-CF4F-991A-7AE603F4B3DF}" srcOrd="0" destOrd="0" presId="urn:microsoft.com/office/officeart/2005/8/layout/process4"/>
    <dgm:cxn modelId="{CBE30980-5215-9F47-BA1F-840D2D6F5E10}" type="presOf" srcId="{107449AE-545D-8A40-8C12-A5620D34E949}" destId="{632A01CB-7D40-EE49-9661-82D1B4586261}" srcOrd="0" destOrd="0" presId="urn:microsoft.com/office/officeart/2005/8/layout/process4"/>
    <dgm:cxn modelId="{249005C2-AE25-304C-9177-058594966E3F}" srcId="{2FAD2C24-07C0-1741-90A3-0E90D605D3BA}" destId="{0D028E5F-8334-2B41-B7B4-253B70D3C5F7}" srcOrd="4" destOrd="0" parTransId="{3D8F7378-1E75-AF4E-A421-41D919763B67}" sibTransId="{9E3712BE-A360-EF47-9066-0D067DBA559E}"/>
    <dgm:cxn modelId="{F1FE797E-8AC1-6849-8C31-E0E04B38C4F5}" type="presParOf" srcId="{7B2EB1A1-7C17-1449-A72E-FFA816AA9CAE}" destId="{1AE2B5F4-6CCC-684C-83E3-18A0EBD445C8}" srcOrd="0" destOrd="0" presId="urn:microsoft.com/office/officeart/2005/8/layout/process4"/>
    <dgm:cxn modelId="{AA256718-6B5D-1A47-A186-AA35ABCAC674}" type="presParOf" srcId="{1AE2B5F4-6CCC-684C-83E3-18A0EBD445C8}" destId="{AE038D85-A18F-FC4A-90C9-AB30ECBE15D1}" srcOrd="0" destOrd="0" presId="urn:microsoft.com/office/officeart/2005/8/layout/process4"/>
    <dgm:cxn modelId="{86C711C7-4C65-7B4F-BFB6-61B9EDF8382F}" type="presParOf" srcId="{7B2EB1A1-7C17-1449-A72E-FFA816AA9CAE}" destId="{DDE114D4-44A4-3440-8D57-0E2C67022D0B}" srcOrd="1" destOrd="0" presId="urn:microsoft.com/office/officeart/2005/8/layout/process4"/>
    <dgm:cxn modelId="{019701E9-B53A-BA4C-AAB9-3A825BD8C3D3}" type="presParOf" srcId="{7B2EB1A1-7C17-1449-A72E-FFA816AA9CAE}" destId="{35A11785-F1A7-F243-8D97-0204CC258D0E}" srcOrd="2" destOrd="0" presId="urn:microsoft.com/office/officeart/2005/8/layout/process4"/>
    <dgm:cxn modelId="{EAC55964-03D8-5F4E-92BF-EE1ABE5E6143}" type="presParOf" srcId="{35A11785-F1A7-F243-8D97-0204CC258D0E}" destId="{33008B36-744D-A548-A2C7-E444A7C37581}" srcOrd="0" destOrd="0" presId="urn:microsoft.com/office/officeart/2005/8/layout/process4"/>
    <dgm:cxn modelId="{5D15E74F-F82F-8A41-9DD0-29F3C74B166A}" type="presParOf" srcId="{7B2EB1A1-7C17-1449-A72E-FFA816AA9CAE}" destId="{2D7AD39E-971F-054B-A26C-D76CDB7E7249}" srcOrd="3" destOrd="0" presId="urn:microsoft.com/office/officeart/2005/8/layout/process4"/>
    <dgm:cxn modelId="{9842CA1E-B936-CA4F-8263-55A0A8785CB2}" type="presParOf" srcId="{7B2EB1A1-7C17-1449-A72E-FFA816AA9CAE}" destId="{84124E54-7A79-9A49-85B2-9F9BE0F7ED11}" srcOrd="4" destOrd="0" presId="urn:microsoft.com/office/officeart/2005/8/layout/process4"/>
    <dgm:cxn modelId="{ED9B6B32-1BC9-F245-88B1-04C0C644007B}" type="presParOf" srcId="{84124E54-7A79-9A49-85B2-9F9BE0F7ED11}" destId="{DD939FD6-871C-EE44-A232-B0498E7032CC}" srcOrd="0" destOrd="0" presId="urn:microsoft.com/office/officeart/2005/8/layout/process4"/>
    <dgm:cxn modelId="{048878EB-819B-D94F-BD56-BB26AE654465}" type="presParOf" srcId="{7B2EB1A1-7C17-1449-A72E-FFA816AA9CAE}" destId="{0C8CAAF8-8B81-BB4B-9B34-F9B9F42F1FF7}" srcOrd="5" destOrd="0" presId="urn:microsoft.com/office/officeart/2005/8/layout/process4"/>
    <dgm:cxn modelId="{8A9285AF-FD73-4D4D-AA89-31ABB81579E8}" type="presParOf" srcId="{7B2EB1A1-7C17-1449-A72E-FFA816AA9CAE}" destId="{BD88165D-CB42-9443-81E8-47FC40DCB10B}" srcOrd="6" destOrd="0" presId="urn:microsoft.com/office/officeart/2005/8/layout/process4"/>
    <dgm:cxn modelId="{2BACCEEF-787E-2344-A755-5D03CE47725A}" type="presParOf" srcId="{BD88165D-CB42-9443-81E8-47FC40DCB10B}" destId="{F82CB76B-6BE6-CF4F-991A-7AE603F4B3DF}" srcOrd="0" destOrd="0" presId="urn:microsoft.com/office/officeart/2005/8/layout/process4"/>
    <dgm:cxn modelId="{AC7B1A88-A053-3941-8CD1-2B0E08FF088A}" type="presParOf" srcId="{7B2EB1A1-7C17-1449-A72E-FFA816AA9CAE}" destId="{40117DD0-C338-4240-AEBB-31A8D463C57E}" srcOrd="7" destOrd="0" presId="urn:microsoft.com/office/officeart/2005/8/layout/process4"/>
    <dgm:cxn modelId="{01A7686A-93A1-1644-A4C1-38FC031C2BBC}" type="presParOf" srcId="{7B2EB1A1-7C17-1449-A72E-FFA816AA9CAE}" destId="{2EBDCFD6-2DC1-F241-A6B6-EBBF4AD26176}" srcOrd="8" destOrd="0" presId="urn:microsoft.com/office/officeart/2005/8/layout/process4"/>
    <dgm:cxn modelId="{70B438CC-FB3E-EB4D-A1E3-A7464E78E55D}" type="presParOf" srcId="{2EBDCFD6-2DC1-F241-A6B6-EBBF4AD26176}" destId="{632A01CB-7D40-EE49-9661-82D1B4586261}" srcOrd="0" destOrd="0" presId="urn:microsoft.com/office/officeart/2005/8/layout/process4"/>
    <dgm:cxn modelId="{DDD04AFF-0AB1-F846-ABCF-D1C5DAD28044}" type="presParOf" srcId="{7B2EB1A1-7C17-1449-A72E-FFA816AA9CAE}" destId="{04C293B1-A160-0F4D-B892-937E51D83812}" srcOrd="9" destOrd="0" presId="urn:microsoft.com/office/officeart/2005/8/layout/process4"/>
    <dgm:cxn modelId="{06FB4D20-DC95-3F4C-8500-B70918958C3F}" type="presParOf" srcId="{7B2EB1A1-7C17-1449-A72E-FFA816AA9CAE}" destId="{83B953EF-7FD9-A04A-833E-B4B27B2EFF9F}" srcOrd="10" destOrd="0" presId="urn:microsoft.com/office/officeart/2005/8/layout/process4"/>
    <dgm:cxn modelId="{B6F3F4B6-6B7C-0A4E-9C2A-3590D3587E8B}" type="presParOf" srcId="{83B953EF-7FD9-A04A-833E-B4B27B2EFF9F}" destId="{B66D2BE4-BE7B-B34D-86EA-EBC6A826DF9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8C55-10C0-2C49-A4EA-6D1957792783}">
      <dsp:nvSpPr>
        <dsp:cNvPr id="0" name=""/>
        <dsp:cNvSpPr/>
      </dsp:nvSpPr>
      <dsp:spPr>
        <a:xfrm>
          <a:off x="685794" y="657"/>
          <a:ext cx="6400811" cy="14687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dirty="0" smtClean="0">
              <a:effectLst>
                <a:outerShdw blurRad="50800" dist="38100" dir="2700000" algn="tl" rotWithShape="0">
                  <a:prstClr val="black">
                    <a:alpha val="40000"/>
                  </a:prstClr>
                </a:outerShdw>
              </a:effectLst>
            </a:rPr>
            <a:t>Update on EarthCube</a:t>
          </a:r>
          <a:endParaRPr lang="en-US" sz="5300" kern="1200" dirty="0">
            <a:effectLst>
              <a:outerShdw blurRad="50800" dist="38100" dir="2700000" algn="tl" rotWithShape="0">
                <a:prstClr val="black">
                  <a:alpha val="40000"/>
                </a:prstClr>
              </a:outerShdw>
            </a:effectLst>
          </a:endParaRPr>
        </a:p>
      </dsp:txBody>
      <dsp:txXfrm>
        <a:off x="685794" y="657"/>
        <a:ext cx="6400811" cy="14687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05832-D230-D047-90CC-908C870F452B}">
      <dsp:nvSpPr>
        <dsp:cNvPr id="0" name=""/>
        <dsp:cNvSpPr/>
      </dsp:nvSpPr>
      <dsp:spPr>
        <a:xfrm rot="5400000">
          <a:off x="-317178" y="522622"/>
          <a:ext cx="1963334" cy="91808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7E0D7B-2638-3544-B2FF-BD3235BC0131}">
      <dsp:nvSpPr>
        <dsp:cNvPr id="0" name=""/>
        <dsp:cNvSpPr/>
      </dsp:nvSpPr>
      <dsp:spPr>
        <a:xfrm>
          <a:off x="0" y="0"/>
          <a:ext cx="1412200" cy="366059"/>
        </a:xfrm>
        <a:prstGeom prst="roundRect">
          <a:avLst>
            <a:gd name="adj" fmla="val 166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Goal</a:t>
          </a:r>
          <a:endParaRPr lang="en-US" sz="2800" kern="1200" dirty="0">
            <a:solidFill>
              <a:srgbClr val="000000"/>
            </a:solidFill>
          </a:endParaRPr>
        </a:p>
      </dsp:txBody>
      <dsp:txXfrm>
        <a:off x="17873" y="17873"/>
        <a:ext cx="1376454" cy="330313"/>
      </dsp:txXfrm>
    </dsp:sp>
    <dsp:sp modelId="{6E34E1A6-D371-6240-B9E3-F75D051FBF94}">
      <dsp:nvSpPr>
        <dsp:cNvPr id="0" name=""/>
        <dsp:cNvSpPr/>
      </dsp:nvSpPr>
      <dsp:spPr>
        <a:xfrm>
          <a:off x="1412276" y="-178061"/>
          <a:ext cx="1027099" cy="798944"/>
        </a:xfrm>
        <a:prstGeom prst="rect">
          <a:avLst/>
        </a:prstGeom>
        <a:noFill/>
        <a:ln>
          <a:noFill/>
        </a:ln>
        <a:effectLst/>
      </dsp:spPr>
      <dsp:style>
        <a:lnRef idx="0">
          <a:scrgbClr r="0" g="0" b="0"/>
        </a:lnRef>
        <a:fillRef idx="0">
          <a:scrgbClr r="0" g="0" b="0"/>
        </a:fillRef>
        <a:effectRef idx="0">
          <a:scrgbClr r="0" g="0" b="0"/>
        </a:effectRef>
        <a:fontRef idx="minor"/>
      </dsp:style>
    </dsp:sp>
    <dsp:sp modelId="{5CA4E0A1-623E-B34D-ADA7-D841C55903F6}">
      <dsp:nvSpPr>
        <dsp:cNvPr id="0" name=""/>
        <dsp:cNvSpPr/>
      </dsp:nvSpPr>
      <dsp:spPr>
        <a:xfrm>
          <a:off x="1134321" y="760961"/>
          <a:ext cx="2810433" cy="3956230"/>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000000"/>
              </a:solidFill>
            </a:rPr>
            <a:t>To transform the conduct of research in geosciences by supporting the development of community-guided cyberinfrastructure to integrate data and information for knowledge management across the Geosciences. </a:t>
          </a:r>
          <a:endParaRPr lang="en-US" sz="2200" kern="1200" dirty="0">
            <a:solidFill>
              <a:srgbClr val="000000"/>
            </a:solidFill>
          </a:endParaRPr>
        </a:p>
      </dsp:txBody>
      <dsp:txXfrm>
        <a:off x="1271540" y="898180"/>
        <a:ext cx="2535995" cy="36817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FC4C7-CAE0-484F-B2EB-D0BBF3647347}">
      <dsp:nvSpPr>
        <dsp:cNvPr id="0" name=""/>
        <dsp:cNvSpPr/>
      </dsp:nvSpPr>
      <dsp:spPr>
        <a:xfrm>
          <a:off x="6497" y="1332"/>
          <a:ext cx="7759404" cy="13594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en-US" sz="6200" b="1" kern="1200" dirty="0" smtClean="0">
              <a:solidFill>
                <a:srgbClr val="000000"/>
              </a:solidFill>
              <a:effectLst>
                <a:outerShdw blurRad="50800" dist="38100" dir="2700000" algn="tl" rotWithShape="0">
                  <a:prstClr val="black">
                    <a:alpha val="40000"/>
                  </a:prstClr>
                </a:outerShdw>
              </a:effectLst>
            </a:rPr>
            <a:t>Recent Activities</a:t>
          </a:r>
          <a:endParaRPr lang="en-US" sz="6200" kern="1200" dirty="0">
            <a:solidFill>
              <a:srgbClr val="000000"/>
            </a:solidFill>
            <a:effectLst>
              <a:outerShdw blurRad="50800" dist="38100" dir="2700000" algn="tl" rotWithShape="0">
                <a:prstClr val="black">
                  <a:alpha val="40000"/>
                </a:prstClr>
              </a:outerShdw>
            </a:effectLst>
          </a:endParaRPr>
        </a:p>
      </dsp:txBody>
      <dsp:txXfrm>
        <a:off x="6497" y="1332"/>
        <a:ext cx="7759404" cy="13594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48D51-86E7-4448-A9C5-FF820B1B1527}">
      <dsp:nvSpPr>
        <dsp:cNvPr id="0" name=""/>
        <dsp:cNvSpPr/>
      </dsp:nvSpPr>
      <dsp:spPr>
        <a:xfrm>
          <a:off x="2" y="319088"/>
          <a:ext cx="7772394" cy="8620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000000"/>
              </a:solidFill>
            </a:rPr>
            <a:t>Strong but uneven engagement of the geosciences and cyberinfrastructure communities</a:t>
          </a:r>
          <a:endParaRPr lang="en-US" sz="2800" kern="1200" dirty="0">
            <a:solidFill>
              <a:srgbClr val="000000"/>
            </a:solidFill>
          </a:endParaRPr>
        </a:p>
      </dsp:txBody>
      <dsp:txXfrm>
        <a:off x="2" y="319088"/>
        <a:ext cx="7772394" cy="8620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91C6D-3A2A-8E4D-AC95-87F1B31A3DB1}">
      <dsp:nvSpPr>
        <dsp:cNvPr id="0" name=""/>
        <dsp:cNvSpPr/>
      </dsp:nvSpPr>
      <dsp:spPr>
        <a:xfrm>
          <a:off x="539994" y="0"/>
          <a:ext cx="2238226" cy="134293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00000"/>
              </a:solidFill>
            </a:rPr>
            <a:t>~</a:t>
          </a:r>
          <a:r>
            <a:rPr lang="en-US" sz="1900" kern="1200" dirty="0" smtClean="0">
              <a:solidFill>
                <a:srgbClr val="000000"/>
              </a:solidFill>
            </a:rPr>
            <a:t>940 </a:t>
          </a:r>
          <a:r>
            <a:rPr lang="en-US" sz="1900" kern="1200" dirty="0" smtClean="0">
              <a:solidFill>
                <a:srgbClr val="000000"/>
              </a:solidFill>
            </a:rPr>
            <a:t>members to the EarthCube website </a:t>
          </a:r>
          <a:endParaRPr lang="en-US" sz="1900" kern="1200" dirty="0">
            <a:solidFill>
              <a:srgbClr val="000000"/>
            </a:solidFill>
          </a:endParaRPr>
        </a:p>
      </dsp:txBody>
      <dsp:txXfrm>
        <a:off x="539994" y="0"/>
        <a:ext cx="2238226" cy="1342935"/>
      </dsp:txXfrm>
    </dsp:sp>
    <dsp:sp modelId="{319A0791-7034-E148-9B9D-ECB5509D065C}">
      <dsp:nvSpPr>
        <dsp:cNvPr id="0" name=""/>
        <dsp:cNvSpPr/>
      </dsp:nvSpPr>
      <dsp:spPr>
        <a:xfrm>
          <a:off x="2995686" y="2640"/>
          <a:ext cx="2238226" cy="134293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solidFill>
                <a:srgbClr val="000000"/>
              </a:solidFill>
            </a:rPr>
            <a:t>113 white paper submission;185 respondents to user survey</a:t>
          </a:r>
          <a:endParaRPr lang="en-US" sz="1900" kern="1200">
            <a:solidFill>
              <a:srgbClr val="000000"/>
            </a:solidFill>
          </a:endParaRPr>
        </a:p>
      </dsp:txBody>
      <dsp:txXfrm>
        <a:off x="2995686" y="2640"/>
        <a:ext cx="2238226" cy="1342935"/>
      </dsp:txXfrm>
    </dsp:sp>
    <dsp:sp modelId="{BD27C541-992E-2D42-AEA1-ADBBE7FDE913}">
      <dsp:nvSpPr>
        <dsp:cNvPr id="0" name=""/>
        <dsp:cNvSpPr/>
      </dsp:nvSpPr>
      <dsp:spPr>
        <a:xfrm>
          <a:off x="5457735" y="2640"/>
          <a:ext cx="2238226" cy="134293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solidFill>
                <a:srgbClr val="000000"/>
              </a:solidFill>
            </a:rPr>
            <a:t>~70 expression of interest emails</a:t>
          </a:r>
          <a:endParaRPr lang="en-US" sz="1900" kern="1200">
            <a:solidFill>
              <a:srgbClr val="000000"/>
            </a:solidFill>
          </a:endParaRPr>
        </a:p>
      </dsp:txBody>
      <dsp:txXfrm>
        <a:off x="5457735" y="2640"/>
        <a:ext cx="2238226" cy="1342935"/>
      </dsp:txXfrm>
    </dsp:sp>
    <dsp:sp modelId="{0A1953FA-59FA-1C47-9D1A-7A2F11DD2135}">
      <dsp:nvSpPr>
        <dsp:cNvPr id="0" name=""/>
        <dsp:cNvSpPr/>
      </dsp:nvSpPr>
      <dsp:spPr>
        <a:xfrm>
          <a:off x="533638" y="1569398"/>
          <a:ext cx="2238226" cy="134293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00000"/>
              </a:solidFill>
            </a:rPr>
            <a:t>12 Community Groups</a:t>
          </a:r>
          <a:endParaRPr lang="en-US" sz="1900" kern="1200" dirty="0">
            <a:solidFill>
              <a:srgbClr val="000000"/>
            </a:solidFill>
          </a:endParaRPr>
        </a:p>
      </dsp:txBody>
      <dsp:txXfrm>
        <a:off x="533638" y="1569398"/>
        <a:ext cx="2238226" cy="1342935"/>
      </dsp:txXfrm>
    </dsp:sp>
    <dsp:sp modelId="{6A5B1955-0017-8546-AFD0-83737A674B15}">
      <dsp:nvSpPr>
        <dsp:cNvPr id="0" name=""/>
        <dsp:cNvSpPr/>
      </dsp:nvSpPr>
      <dsp:spPr>
        <a:xfrm>
          <a:off x="2995686" y="1569398"/>
          <a:ext cx="2238226" cy="1342935"/>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solidFill>
                <a:srgbClr val="000000"/>
              </a:solidFill>
            </a:rPr>
            <a:t>Unknown number of </a:t>
          </a:r>
          <a:br>
            <a:rPr lang="en-US" sz="1900" kern="1200" smtClean="0">
              <a:solidFill>
                <a:srgbClr val="000000"/>
              </a:solidFill>
            </a:rPr>
          </a:br>
          <a:r>
            <a:rPr lang="en-US" sz="1900" kern="1200" smtClean="0">
              <a:solidFill>
                <a:srgbClr val="000000"/>
              </a:solidFill>
            </a:rPr>
            <a:t>hours of pro bono </a:t>
          </a:r>
          <a:br>
            <a:rPr lang="en-US" sz="1900" kern="1200" smtClean="0">
              <a:solidFill>
                <a:srgbClr val="000000"/>
              </a:solidFill>
            </a:rPr>
          </a:br>
          <a:r>
            <a:rPr lang="en-US" sz="1900" kern="1200" smtClean="0">
              <a:solidFill>
                <a:srgbClr val="000000"/>
              </a:solidFill>
            </a:rPr>
            <a:t>contributions by the</a:t>
          </a:r>
          <a:br>
            <a:rPr lang="en-US" sz="1900" kern="1200" smtClean="0">
              <a:solidFill>
                <a:srgbClr val="000000"/>
              </a:solidFill>
            </a:rPr>
          </a:br>
          <a:r>
            <a:rPr lang="en-US" sz="1900" kern="1200" smtClean="0">
              <a:solidFill>
                <a:srgbClr val="000000"/>
              </a:solidFill>
            </a:rPr>
            <a:t>community</a:t>
          </a:r>
          <a:endParaRPr lang="en-US" sz="1900" kern="1200">
            <a:solidFill>
              <a:srgbClr val="000000"/>
            </a:solidFill>
          </a:endParaRPr>
        </a:p>
      </dsp:txBody>
      <dsp:txXfrm>
        <a:off x="2995686" y="1569398"/>
        <a:ext cx="2238226" cy="1342935"/>
      </dsp:txXfrm>
    </dsp:sp>
    <dsp:sp modelId="{37218288-F520-8640-BF70-F3BFCD4C47C6}">
      <dsp:nvSpPr>
        <dsp:cNvPr id="0" name=""/>
        <dsp:cNvSpPr/>
      </dsp:nvSpPr>
      <dsp:spPr>
        <a:xfrm>
          <a:off x="5457735" y="1569398"/>
          <a:ext cx="2238226" cy="134293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solidFill>
                <a:srgbClr val="000000"/>
              </a:solidFill>
            </a:rPr>
            <a:t>Unprecedented view </a:t>
          </a:r>
          <a:br>
            <a:rPr lang="en-US" sz="1900" kern="1200" smtClean="0">
              <a:solidFill>
                <a:srgbClr val="000000"/>
              </a:solidFill>
            </a:rPr>
          </a:br>
          <a:r>
            <a:rPr lang="en-US" sz="1900" kern="1200" smtClean="0">
              <a:solidFill>
                <a:srgbClr val="000000"/>
              </a:solidFill>
            </a:rPr>
            <a:t>of the pulse of the </a:t>
          </a:r>
          <a:br>
            <a:rPr lang="en-US" sz="1900" kern="1200" smtClean="0">
              <a:solidFill>
                <a:srgbClr val="000000"/>
              </a:solidFill>
            </a:rPr>
          </a:br>
          <a:r>
            <a:rPr lang="en-US" sz="1900" kern="1200" smtClean="0">
              <a:solidFill>
                <a:srgbClr val="000000"/>
              </a:solidFill>
            </a:rPr>
            <a:t>geosciences community</a:t>
          </a:r>
          <a:endParaRPr lang="en-US" sz="1900" kern="1200">
            <a:solidFill>
              <a:srgbClr val="000000"/>
            </a:solidFill>
          </a:endParaRPr>
        </a:p>
      </dsp:txBody>
      <dsp:txXfrm>
        <a:off x="5457735" y="1569398"/>
        <a:ext cx="2238226" cy="1342935"/>
      </dsp:txXfrm>
    </dsp:sp>
    <dsp:sp modelId="{E1F90D0E-300A-2F45-A946-FFE2267868DE}">
      <dsp:nvSpPr>
        <dsp:cNvPr id="0" name=""/>
        <dsp:cNvSpPr/>
      </dsp:nvSpPr>
      <dsp:spPr>
        <a:xfrm>
          <a:off x="2138121" y="3136156"/>
          <a:ext cx="3953356" cy="134293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00000"/>
              </a:solidFill>
            </a:rPr>
            <a:t>Significant International Engagement</a:t>
          </a:r>
          <a:endParaRPr lang="en-US" sz="1900" kern="1200" dirty="0">
            <a:solidFill>
              <a:srgbClr val="000000"/>
            </a:solidFill>
          </a:endParaRPr>
        </a:p>
      </dsp:txBody>
      <dsp:txXfrm>
        <a:off x="2138121" y="3136156"/>
        <a:ext cx="3953356" cy="1342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5DE56-75B9-4275-953C-F62448CA018B}">
      <dsp:nvSpPr>
        <dsp:cNvPr id="0" name=""/>
        <dsp:cNvSpPr/>
      </dsp:nvSpPr>
      <dsp:spPr>
        <a:xfrm>
          <a:off x="0" y="5211"/>
          <a:ext cx="8476408" cy="581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By Campaign</a:t>
          </a:r>
          <a:endParaRPr lang="en-US" sz="2400" b="1" kern="1200" dirty="0">
            <a:solidFill>
              <a:schemeClr val="bg1"/>
            </a:solidFill>
            <a:effectLst>
              <a:outerShdw blurRad="38100" dist="38100" dir="2700000" algn="tl">
                <a:srgbClr val="000000">
                  <a:alpha val="43137"/>
                </a:srgbClr>
              </a:outerShdw>
            </a:effectLst>
          </a:endParaRPr>
        </a:p>
      </dsp:txBody>
      <dsp:txXfrm>
        <a:off x="28390" y="33601"/>
        <a:ext cx="8419628" cy="524795"/>
      </dsp:txXfrm>
    </dsp:sp>
    <dsp:sp modelId="{C42F373E-2393-437D-B545-13D389254EB6}">
      <dsp:nvSpPr>
        <dsp:cNvPr id="0" name=""/>
        <dsp:cNvSpPr/>
      </dsp:nvSpPr>
      <dsp:spPr>
        <a:xfrm>
          <a:off x="0" y="586786"/>
          <a:ext cx="8476408" cy="59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2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55    EarthCube community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302  Communities associated with facility or service</a:t>
          </a:r>
          <a:endParaRPr lang="en-US" sz="1800" kern="1200" dirty="0"/>
        </a:p>
      </dsp:txBody>
      <dsp:txXfrm>
        <a:off x="0" y="586786"/>
        <a:ext cx="8476408" cy="596785"/>
      </dsp:txXfrm>
    </dsp:sp>
    <dsp:sp modelId="{A86E65CF-93C3-4B03-86D6-27978BD529AC}">
      <dsp:nvSpPr>
        <dsp:cNvPr id="0" name=""/>
        <dsp:cNvSpPr/>
      </dsp:nvSpPr>
      <dsp:spPr>
        <a:xfrm>
          <a:off x="0" y="1183572"/>
          <a:ext cx="8476408" cy="5815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By Discipline:</a:t>
          </a:r>
          <a:endParaRPr lang="en-US" sz="2400" b="1" kern="1200" dirty="0">
            <a:effectLst>
              <a:outerShdw blurRad="38100" dist="38100" dir="2700000" algn="tl">
                <a:srgbClr val="000000">
                  <a:alpha val="43137"/>
                </a:srgbClr>
              </a:outerShdw>
            </a:effectLst>
          </a:endParaRPr>
        </a:p>
      </dsp:txBody>
      <dsp:txXfrm>
        <a:off x="28390" y="1211962"/>
        <a:ext cx="8419628" cy="524795"/>
      </dsp:txXfrm>
    </dsp:sp>
    <dsp:sp modelId="{E5F49C59-A19C-42F5-B7A5-6676FCD505F7}">
      <dsp:nvSpPr>
        <dsp:cNvPr id="0" name=""/>
        <dsp:cNvSpPr/>
      </dsp:nvSpPr>
      <dsp:spPr>
        <a:xfrm>
          <a:off x="0" y="1765147"/>
          <a:ext cx="8476408" cy="121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2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245:  geo</a:t>
          </a:r>
          <a:endParaRPr lang="en-US" sz="1800" kern="1200" dirty="0"/>
        </a:p>
        <a:p>
          <a:pPr marL="171450" lvl="1" indent="-171450" algn="l" defTabSz="800100" rtl="0">
            <a:lnSpc>
              <a:spcPct val="90000"/>
            </a:lnSpc>
            <a:spcBef>
              <a:spcPct val="0"/>
            </a:spcBef>
            <a:spcAft>
              <a:spcPct val="20000"/>
            </a:spcAft>
            <a:buChar char="••"/>
          </a:pPr>
          <a:r>
            <a:rPr lang="en-US" sz="1800" kern="1200" dirty="0" smtClean="0"/>
            <a:t>22:    cyber</a:t>
          </a:r>
          <a:endParaRPr lang="en-US" sz="1800" kern="1200" dirty="0"/>
        </a:p>
        <a:p>
          <a:pPr marL="171450" lvl="1" indent="-171450" algn="l" defTabSz="800100" rtl="0">
            <a:lnSpc>
              <a:spcPct val="90000"/>
            </a:lnSpc>
            <a:spcBef>
              <a:spcPct val="0"/>
            </a:spcBef>
            <a:spcAft>
              <a:spcPct val="20000"/>
            </a:spcAft>
            <a:buChar char="••"/>
          </a:pPr>
          <a:r>
            <a:rPr lang="en-US" sz="1800" kern="1200" dirty="0" smtClean="0"/>
            <a:t>61:    both</a:t>
          </a:r>
          <a:endParaRPr lang="en-US" sz="1800" kern="1200" dirty="0"/>
        </a:p>
        <a:p>
          <a:pPr marL="171450" lvl="1" indent="-171450" algn="l" defTabSz="800100" rtl="0">
            <a:lnSpc>
              <a:spcPct val="90000"/>
            </a:lnSpc>
            <a:spcBef>
              <a:spcPct val="0"/>
            </a:spcBef>
            <a:spcAft>
              <a:spcPct val="20000"/>
            </a:spcAft>
            <a:buChar char="••"/>
          </a:pPr>
          <a:r>
            <a:rPr lang="en-US" sz="1800" kern="1200" dirty="0" smtClean="0"/>
            <a:t>29:    other</a:t>
          </a:r>
          <a:endParaRPr lang="en-US" sz="1800" kern="1200" dirty="0"/>
        </a:p>
      </dsp:txBody>
      <dsp:txXfrm>
        <a:off x="0" y="1765147"/>
        <a:ext cx="8476408" cy="1214149"/>
      </dsp:txXfrm>
    </dsp:sp>
    <dsp:sp modelId="{27FDD4DB-3F37-460D-89E8-611F51844996}">
      <dsp:nvSpPr>
        <dsp:cNvPr id="0" name=""/>
        <dsp:cNvSpPr/>
      </dsp:nvSpPr>
      <dsp:spPr>
        <a:xfrm>
          <a:off x="0" y="2979297"/>
          <a:ext cx="8476408" cy="581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Sample Questions</a:t>
          </a:r>
          <a:endParaRPr lang="en-US" sz="2400" b="1" kern="1200" dirty="0">
            <a:effectLst>
              <a:outerShdw blurRad="38100" dist="38100" dir="2700000" algn="tl">
                <a:srgbClr val="000000">
                  <a:alpha val="43137"/>
                </a:srgbClr>
              </a:outerShdw>
            </a:effectLst>
          </a:endParaRPr>
        </a:p>
      </dsp:txBody>
      <dsp:txXfrm>
        <a:off x="28390" y="3007687"/>
        <a:ext cx="8419628" cy="524795"/>
      </dsp:txXfrm>
    </dsp:sp>
    <dsp:sp modelId="{69159243-3064-4A86-AD80-7A04D387DF9A}">
      <dsp:nvSpPr>
        <dsp:cNvPr id="0" name=""/>
        <dsp:cNvSpPr/>
      </dsp:nvSpPr>
      <dsp:spPr>
        <a:xfrm>
          <a:off x="0" y="3560872"/>
          <a:ext cx="8476408" cy="205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2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This is the first I have heard of EarthCube. 183        ( 51.3%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 am aware of EarthCube but I have no direct experience  --- 93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 have visited </a:t>
          </a:r>
          <a:r>
            <a:rPr lang="en-US" sz="1800" kern="1200" dirty="0" err="1" smtClean="0"/>
            <a:t>EarthCube's</a:t>
          </a:r>
          <a:r>
            <a:rPr lang="en-US" sz="1800" kern="1200" dirty="0" smtClean="0"/>
            <a:t> web site but I am not currently participating --- 41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 have participated in EarthCube discussions, but I am not part of any </a:t>
          </a:r>
          <a:br>
            <a:rPr lang="en-US" sz="1800" kern="1200" dirty="0" smtClean="0"/>
          </a:br>
          <a:r>
            <a:rPr lang="en-US" sz="1800" kern="1200" dirty="0" smtClean="0"/>
            <a:t>  EarthCube communities --- 20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 am actively involved with one or more EarthCube communities --- 18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 am assuming leadership roles within one or more EarthCube communities  --- 2     </a:t>
          </a:r>
          <a:endParaRPr lang="en-US" sz="1800" kern="1200" dirty="0"/>
        </a:p>
      </dsp:txBody>
      <dsp:txXfrm>
        <a:off x="0" y="3560872"/>
        <a:ext cx="8476408" cy="205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3809E-85D7-CB4A-9B97-3A6DC02AF2FE}">
      <dsp:nvSpPr>
        <dsp:cNvPr id="0" name=""/>
        <dsp:cNvSpPr/>
      </dsp:nvSpPr>
      <dsp:spPr>
        <a:xfrm>
          <a:off x="5979" y="962"/>
          <a:ext cx="4552985" cy="100137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Unidata Policy Committee</a:t>
          </a:r>
          <a:endParaRPr lang="en-US" sz="2400" kern="1200"/>
        </a:p>
      </dsp:txBody>
      <dsp:txXfrm>
        <a:off x="5979" y="962"/>
        <a:ext cx="4552985" cy="1001375"/>
      </dsp:txXfrm>
    </dsp:sp>
    <dsp:sp modelId="{08D9ACB6-A6B5-1943-8276-9529EAB6B8B6}">
      <dsp:nvSpPr>
        <dsp:cNvPr id="0" name=""/>
        <dsp:cNvSpPr/>
      </dsp:nvSpPr>
      <dsp:spPr>
        <a:xfrm>
          <a:off x="4725861" y="962"/>
          <a:ext cx="1668958" cy="1001375"/>
        </a:xfrm>
        <a:prstGeom prst="rect">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May</a:t>
          </a:r>
          <a:r>
            <a:rPr lang="en-US" sz="2800" kern="1200" dirty="0" smtClean="0"/>
            <a:t> </a:t>
          </a:r>
          <a:r>
            <a:rPr lang="en-US" sz="2400" kern="1200" dirty="0" smtClean="0"/>
            <a:t>2012</a:t>
          </a:r>
          <a:endParaRPr lang="en-US" sz="2400" kern="1200" dirty="0"/>
        </a:p>
      </dsp:txBody>
      <dsp:txXfrm>
        <a:off x="4725861" y="962"/>
        <a:ext cx="1668958" cy="1001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FEBD6-1397-314C-B5B9-D8A95CAE27FB}">
      <dsp:nvSpPr>
        <dsp:cNvPr id="0" name=""/>
        <dsp:cNvSpPr/>
      </dsp:nvSpPr>
      <dsp:spPr>
        <a:xfrm>
          <a:off x="0" y="0"/>
          <a:ext cx="8229600" cy="1702593"/>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rgbClr val="000000"/>
              </a:solidFill>
              <a:effectLst>
                <a:outerShdw blurRad="50800" dist="38100" dir="2700000" algn="tl" rotWithShape="0">
                  <a:prstClr val="black">
                    <a:alpha val="40000"/>
                  </a:prstClr>
                </a:outerShdw>
              </a:effectLst>
            </a:rPr>
            <a:t>Status</a:t>
          </a:r>
          <a:endParaRPr lang="en-US" sz="6500" b="1" kern="1200" dirty="0">
            <a:solidFill>
              <a:srgbClr val="000000"/>
            </a:solidFill>
            <a:effectLst>
              <a:outerShdw blurRad="50800" dist="38100" dir="2700000" algn="tl" rotWithShape="0">
                <a:prstClr val="black">
                  <a:alpha val="40000"/>
                </a:prstClr>
              </a:outerShdw>
            </a:effectLst>
          </a:endParaRPr>
        </a:p>
      </dsp:txBody>
      <dsp:txXfrm>
        <a:off x="0" y="0"/>
        <a:ext cx="8229600" cy="1702593"/>
      </dsp:txXfrm>
    </dsp:sp>
    <dsp:sp modelId="{9E0BEFD5-2CD4-5048-8B78-8486A51CA058}">
      <dsp:nvSpPr>
        <dsp:cNvPr id="0" name=""/>
        <dsp:cNvSpPr/>
      </dsp:nvSpPr>
      <dsp:spPr>
        <a:xfrm>
          <a:off x="4018" y="1702593"/>
          <a:ext cx="2740521" cy="357544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0000"/>
              </a:solidFill>
            </a:rPr>
            <a:t>Activities</a:t>
          </a:r>
          <a:endParaRPr lang="en-US" sz="4000" kern="1200" dirty="0">
            <a:solidFill>
              <a:srgbClr val="000000"/>
            </a:solidFill>
          </a:endParaRPr>
        </a:p>
      </dsp:txBody>
      <dsp:txXfrm>
        <a:off x="4018" y="1702593"/>
        <a:ext cx="2740521" cy="3575447"/>
      </dsp:txXfrm>
    </dsp:sp>
    <dsp:sp modelId="{9695D868-E4BC-A545-ACCE-EB97BA0EBB8F}">
      <dsp:nvSpPr>
        <dsp:cNvPr id="0" name=""/>
        <dsp:cNvSpPr/>
      </dsp:nvSpPr>
      <dsp:spPr>
        <a:xfrm>
          <a:off x="2744539" y="1702593"/>
          <a:ext cx="2740521" cy="357544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0000"/>
              </a:solidFill>
            </a:rPr>
            <a:t>Charrette</a:t>
          </a:r>
          <a:endParaRPr lang="en-US" sz="4000" kern="1200" dirty="0">
            <a:solidFill>
              <a:srgbClr val="000000"/>
            </a:solidFill>
          </a:endParaRPr>
        </a:p>
      </dsp:txBody>
      <dsp:txXfrm>
        <a:off x="2744539" y="1702593"/>
        <a:ext cx="2740521" cy="3575447"/>
      </dsp:txXfrm>
    </dsp:sp>
    <dsp:sp modelId="{4FAD809D-678D-6146-88E4-1ED9B98E0FA7}">
      <dsp:nvSpPr>
        <dsp:cNvPr id="0" name=""/>
        <dsp:cNvSpPr/>
      </dsp:nvSpPr>
      <dsp:spPr>
        <a:xfrm>
          <a:off x="5485060" y="1702593"/>
          <a:ext cx="2740521" cy="357544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0000"/>
              </a:solidFill>
            </a:rPr>
            <a:t>EarthCube and the Community</a:t>
          </a:r>
          <a:endParaRPr lang="en-US" sz="4000" kern="1200" dirty="0">
            <a:solidFill>
              <a:srgbClr val="000000"/>
            </a:solidFill>
          </a:endParaRPr>
        </a:p>
      </dsp:txBody>
      <dsp:txXfrm>
        <a:off x="5485060" y="1702593"/>
        <a:ext cx="2740521" cy="3575447"/>
      </dsp:txXfrm>
    </dsp:sp>
    <dsp:sp modelId="{91B3C911-DB3B-784F-9625-D0D7BE0533C7}">
      <dsp:nvSpPr>
        <dsp:cNvPr id="0" name=""/>
        <dsp:cNvSpPr/>
      </dsp:nvSpPr>
      <dsp:spPr>
        <a:xfrm>
          <a:off x="0" y="5278041"/>
          <a:ext cx="8229600" cy="397271"/>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DCD8E-A942-694F-953E-22DB21873BE5}">
      <dsp:nvSpPr>
        <dsp:cNvPr id="0" name=""/>
        <dsp:cNvSpPr/>
      </dsp:nvSpPr>
      <dsp:spPr>
        <a:xfrm rot="16200000">
          <a:off x="577849" y="-577849"/>
          <a:ext cx="3429000" cy="4584700"/>
        </a:xfrm>
        <a:prstGeom prst="round1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u="sng" kern="1200" dirty="0" smtClean="0">
            <a:solidFill>
              <a:srgbClr val="000000"/>
            </a:solidFill>
          </a:endParaRPr>
        </a:p>
        <a:p>
          <a:pPr lvl="0" algn="ctr" defTabSz="711200">
            <a:lnSpc>
              <a:spcPct val="90000"/>
            </a:lnSpc>
            <a:spcBef>
              <a:spcPct val="0"/>
            </a:spcBef>
            <a:spcAft>
              <a:spcPct val="35000"/>
            </a:spcAft>
          </a:pPr>
          <a:endParaRPr lang="en-US" sz="1600" b="1" u="sng" kern="1200" dirty="0" smtClean="0">
            <a:solidFill>
              <a:srgbClr val="000000"/>
            </a:solidFill>
          </a:endParaRPr>
        </a:p>
        <a:p>
          <a:pPr lvl="0" algn="ctr" defTabSz="711200">
            <a:lnSpc>
              <a:spcPct val="90000"/>
            </a:lnSpc>
            <a:spcBef>
              <a:spcPct val="0"/>
            </a:spcBef>
            <a:spcAft>
              <a:spcPct val="35000"/>
            </a:spcAft>
          </a:pPr>
          <a:r>
            <a:rPr lang="en-US" sz="2600" b="1" u="sng" kern="1200" dirty="0" smtClean="0">
              <a:solidFill>
                <a:srgbClr val="000000"/>
              </a:solidFill>
            </a:rPr>
            <a:t>Awards</a:t>
          </a:r>
          <a:r>
            <a:rPr lang="en-US" sz="2600" kern="1200" dirty="0" smtClean="0">
              <a:solidFill>
                <a:srgbClr val="000000"/>
              </a:solidFill>
            </a:rPr>
            <a:t/>
          </a:r>
          <a:br>
            <a:rPr lang="en-US" sz="2600" kern="1200" dirty="0" smtClean="0">
              <a:solidFill>
                <a:srgbClr val="000000"/>
              </a:solidFill>
            </a:rPr>
          </a:br>
          <a:r>
            <a:rPr lang="en-US" sz="2600" kern="1200" dirty="0" smtClean="0">
              <a:solidFill>
                <a:srgbClr val="000000"/>
              </a:solidFill>
            </a:rPr>
            <a:t>7 </a:t>
          </a:r>
          <a:r>
            <a:rPr lang="en-US" sz="2600" kern="1200" dirty="0" smtClean="0">
              <a:solidFill>
                <a:srgbClr val="000000"/>
              </a:solidFill>
            </a:rPr>
            <a:t>Concepts</a:t>
          </a:r>
        </a:p>
        <a:p>
          <a:pPr lvl="0" algn="ctr" defTabSz="711200">
            <a:lnSpc>
              <a:spcPct val="90000"/>
            </a:lnSpc>
            <a:spcBef>
              <a:spcPct val="0"/>
            </a:spcBef>
            <a:spcAft>
              <a:spcPct val="35000"/>
            </a:spcAft>
          </a:pPr>
          <a:r>
            <a:rPr lang="en-US" sz="2600" kern="1200" dirty="0" smtClean="0">
              <a:solidFill>
                <a:srgbClr val="000000"/>
              </a:solidFill>
            </a:rPr>
            <a:t>6 Community</a:t>
          </a:r>
        </a:p>
        <a:p>
          <a:pPr lvl="0" algn="ctr" defTabSz="711200">
            <a:lnSpc>
              <a:spcPct val="90000"/>
            </a:lnSpc>
            <a:spcBef>
              <a:spcPct val="0"/>
            </a:spcBef>
            <a:spcAft>
              <a:spcPct val="35000"/>
            </a:spcAft>
          </a:pPr>
          <a:r>
            <a:rPr lang="en-US" sz="2600" kern="1200" dirty="0" smtClean="0">
              <a:solidFill>
                <a:srgbClr val="000000"/>
              </a:solidFill>
            </a:rPr>
            <a:t>1 Workshop</a:t>
          </a:r>
        </a:p>
        <a:p>
          <a:pPr lvl="0" algn="ctr" defTabSz="711200">
            <a:lnSpc>
              <a:spcPct val="90000"/>
            </a:lnSpc>
            <a:spcBef>
              <a:spcPct val="0"/>
            </a:spcBef>
            <a:spcAft>
              <a:spcPct val="35000"/>
            </a:spcAft>
          </a:pPr>
          <a:r>
            <a:rPr lang="en-US" sz="2600" kern="1200" dirty="0" smtClean="0">
              <a:solidFill>
                <a:srgbClr val="000000"/>
              </a:solidFill>
            </a:rPr>
            <a:t>1 Stakeholder study</a:t>
          </a:r>
        </a:p>
        <a:p>
          <a:pPr lvl="0" algn="ctr" defTabSz="711200">
            <a:lnSpc>
              <a:spcPct val="90000"/>
            </a:lnSpc>
            <a:spcBef>
              <a:spcPct val="0"/>
            </a:spcBef>
            <a:spcAft>
              <a:spcPct val="35000"/>
            </a:spcAft>
          </a:pPr>
          <a:endParaRPr lang="en-US" sz="1600" kern="1200" dirty="0">
            <a:solidFill>
              <a:srgbClr val="000000"/>
            </a:solidFill>
          </a:endParaRPr>
        </a:p>
      </dsp:txBody>
      <dsp:txXfrm rot="5400000">
        <a:off x="-1" y="1"/>
        <a:ext cx="4584700" cy="2571750"/>
      </dsp:txXfrm>
    </dsp:sp>
    <dsp:sp modelId="{0CF5709A-5EEA-EC4D-8C3D-F5C42F4388FA}">
      <dsp:nvSpPr>
        <dsp:cNvPr id="0" name=""/>
        <dsp:cNvSpPr/>
      </dsp:nvSpPr>
      <dsp:spPr>
        <a:xfrm>
          <a:off x="4584700" y="0"/>
          <a:ext cx="4584700" cy="3429000"/>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u="sng" kern="1200" dirty="0" smtClean="0">
              <a:solidFill>
                <a:srgbClr val="000000"/>
              </a:solidFill>
            </a:rPr>
            <a:t>Community Groups</a:t>
          </a:r>
          <a:r>
            <a:rPr lang="en-US" sz="2600" kern="1200" dirty="0" smtClean="0">
              <a:solidFill>
                <a:srgbClr val="000000"/>
              </a:solidFill>
            </a:rPr>
            <a:t/>
          </a:r>
          <a:br>
            <a:rPr lang="en-US" sz="2600" kern="1200" dirty="0" smtClean="0">
              <a:solidFill>
                <a:srgbClr val="000000"/>
              </a:solidFill>
            </a:rPr>
          </a:br>
          <a:r>
            <a:rPr lang="en-US" sz="2600" kern="1200" dirty="0" smtClean="0">
              <a:solidFill>
                <a:srgbClr val="000000"/>
              </a:solidFill>
            </a:rPr>
            <a:t>15 active</a:t>
          </a:r>
          <a:br>
            <a:rPr lang="en-US" sz="2600" kern="1200" dirty="0" smtClean="0">
              <a:solidFill>
                <a:srgbClr val="000000"/>
              </a:solidFill>
            </a:rPr>
          </a:br>
          <a:r>
            <a:rPr lang="en-US" sz="2600" kern="1200" dirty="0" smtClean="0">
              <a:solidFill>
                <a:srgbClr val="000000"/>
              </a:solidFill>
            </a:rPr>
            <a:t>all working on roadmaps</a:t>
          </a:r>
          <a:endParaRPr lang="en-US" sz="2600" kern="1200" dirty="0">
            <a:solidFill>
              <a:srgbClr val="000000"/>
            </a:solidFill>
          </a:endParaRPr>
        </a:p>
      </dsp:txBody>
      <dsp:txXfrm>
        <a:off x="4584700" y="0"/>
        <a:ext cx="4584700" cy="2571750"/>
      </dsp:txXfrm>
    </dsp:sp>
    <dsp:sp modelId="{EF45FF58-F997-064A-922F-F3EFF95B3310}">
      <dsp:nvSpPr>
        <dsp:cNvPr id="0" name=""/>
        <dsp:cNvSpPr/>
      </dsp:nvSpPr>
      <dsp:spPr>
        <a:xfrm rot="10800000">
          <a:off x="0" y="3429000"/>
          <a:ext cx="4584700" cy="3429000"/>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u="sng" kern="1200" dirty="0" smtClean="0">
              <a:solidFill>
                <a:srgbClr val="000000"/>
              </a:solidFill>
            </a:rPr>
            <a:t>Website</a:t>
          </a:r>
          <a:r>
            <a:rPr lang="en-US" sz="2600" kern="1200" dirty="0" smtClean="0">
              <a:solidFill>
                <a:srgbClr val="000000"/>
              </a:solidFill>
            </a:rPr>
            <a:t/>
          </a:r>
          <a:br>
            <a:rPr lang="en-US" sz="2600" kern="1200" dirty="0" smtClean="0">
              <a:solidFill>
                <a:srgbClr val="000000"/>
              </a:solidFill>
            </a:rPr>
          </a:br>
          <a:r>
            <a:rPr lang="en-US" sz="2600" kern="1200" dirty="0" smtClean="0">
              <a:solidFill>
                <a:srgbClr val="000000"/>
              </a:solidFill>
            </a:rPr>
            <a:t>&gt;900 members</a:t>
          </a:r>
          <a:br>
            <a:rPr lang="en-US" sz="2600" kern="1200" dirty="0" smtClean="0">
              <a:solidFill>
                <a:srgbClr val="000000"/>
              </a:solidFill>
            </a:rPr>
          </a:br>
          <a:r>
            <a:rPr lang="en-US" sz="2600" kern="1200" dirty="0" smtClean="0">
              <a:solidFill>
                <a:srgbClr val="000000"/>
              </a:solidFill>
            </a:rPr>
            <a:t>Frequent updates</a:t>
          </a:r>
          <a:endParaRPr lang="en-US" sz="2600" kern="1200" dirty="0">
            <a:solidFill>
              <a:srgbClr val="000000"/>
            </a:solidFill>
          </a:endParaRPr>
        </a:p>
      </dsp:txBody>
      <dsp:txXfrm rot="10800000">
        <a:off x="0" y="4286249"/>
        <a:ext cx="4584700" cy="2571750"/>
      </dsp:txXfrm>
    </dsp:sp>
    <dsp:sp modelId="{270CC146-BAE3-9D49-B6CB-2ADA7BABAD0C}">
      <dsp:nvSpPr>
        <dsp:cNvPr id="0" name=""/>
        <dsp:cNvSpPr/>
      </dsp:nvSpPr>
      <dsp:spPr>
        <a:xfrm rot="5400000">
          <a:off x="5162550" y="2851150"/>
          <a:ext cx="3429000" cy="4584700"/>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u="sng" kern="1200" dirty="0" smtClean="0">
              <a:solidFill>
                <a:srgbClr val="000000"/>
              </a:solidFill>
            </a:rPr>
            <a:t>NSF EarthCube Staff Participation</a:t>
          </a:r>
          <a:br>
            <a:rPr lang="en-US" sz="2600" b="1" u="sng" kern="1200" dirty="0" smtClean="0">
              <a:solidFill>
                <a:srgbClr val="000000"/>
              </a:solidFill>
            </a:rPr>
          </a:br>
          <a:r>
            <a:rPr lang="en-US" sz="2600" kern="1200" dirty="0" smtClean="0">
              <a:solidFill>
                <a:srgbClr val="000000"/>
              </a:solidFill>
            </a:rPr>
            <a:t>5 GEO</a:t>
          </a:r>
          <a:br>
            <a:rPr lang="en-US" sz="2600" kern="1200" dirty="0" smtClean="0">
              <a:solidFill>
                <a:srgbClr val="000000"/>
              </a:solidFill>
            </a:rPr>
          </a:br>
          <a:r>
            <a:rPr lang="en-US" sz="2600" kern="1200" dirty="0" smtClean="0">
              <a:solidFill>
                <a:srgbClr val="000000"/>
              </a:solidFill>
            </a:rPr>
            <a:t>3 OCI </a:t>
          </a:r>
          <a:br>
            <a:rPr lang="en-US" sz="2600" kern="1200" dirty="0" smtClean="0">
              <a:solidFill>
                <a:srgbClr val="000000"/>
              </a:solidFill>
            </a:rPr>
          </a:br>
          <a:r>
            <a:rPr lang="en-US" sz="2600" kern="1200" dirty="0" smtClean="0">
              <a:solidFill>
                <a:srgbClr val="000000"/>
              </a:solidFill>
            </a:rPr>
            <a:t>2 CISE</a:t>
          </a:r>
          <a:br>
            <a:rPr lang="en-US" sz="2600" kern="1200" dirty="0" smtClean="0">
              <a:solidFill>
                <a:srgbClr val="000000"/>
              </a:solidFill>
            </a:rPr>
          </a:br>
          <a:r>
            <a:rPr lang="en-US" sz="2600" kern="1200" dirty="0" smtClean="0">
              <a:solidFill>
                <a:srgbClr val="000000"/>
              </a:solidFill>
            </a:rPr>
            <a:t>~10 POs</a:t>
          </a:r>
          <a:endParaRPr lang="en-US" sz="2600" kern="1200" dirty="0">
            <a:solidFill>
              <a:srgbClr val="000000"/>
            </a:solidFill>
          </a:endParaRPr>
        </a:p>
      </dsp:txBody>
      <dsp:txXfrm rot="-5400000">
        <a:off x="4584699" y="4286249"/>
        <a:ext cx="4584700" cy="2571750"/>
      </dsp:txXfrm>
    </dsp:sp>
    <dsp:sp modelId="{79552C01-D3F4-2E4D-BB8E-7FBE192A47EB}">
      <dsp:nvSpPr>
        <dsp:cNvPr id="0" name=""/>
        <dsp:cNvSpPr/>
      </dsp:nvSpPr>
      <dsp:spPr>
        <a:xfrm>
          <a:off x="3209290" y="2571750"/>
          <a:ext cx="2750820" cy="1714500"/>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Activities</a:t>
          </a:r>
          <a:endParaRPr lang="en-US" sz="4400" b="1" kern="1200" dirty="0">
            <a:effectLst>
              <a:outerShdw blurRad="38100" dist="38100" dir="2700000" algn="tl">
                <a:srgbClr val="000000">
                  <a:alpha val="43137"/>
                </a:srgbClr>
              </a:outerShdw>
            </a:effectLst>
          </a:endParaRPr>
        </a:p>
      </dsp:txBody>
      <dsp:txXfrm>
        <a:off x="3292985" y="2655445"/>
        <a:ext cx="2583430" cy="1547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C8D6C-D23B-7A41-A4C1-B441D525E57D}">
      <dsp:nvSpPr>
        <dsp:cNvPr id="0" name=""/>
        <dsp:cNvSpPr/>
      </dsp:nvSpPr>
      <dsp:spPr>
        <a:xfrm>
          <a:off x="0" y="0"/>
          <a:ext cx="8229600" cy="663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kern="1200" smtClean="0">
              <a:solidFill>
                <a:srgbClr val="000000"/>
              </a:solidFill>
            </a:rPr>
            <a:t>Dates: June 12-14</a:t>
          </a:r>
          <a:endParaRPr lang="fr-FR" sz="1800" kern="1200">
            <a:solidFill>
              <a:srgbClr val="000000"/>
            </a:solidFill>
          </a:endParaRPr>
        </a:p>
      </dsp:txBody>
      <dsp:txXfrm>
        <a:off x="1712248" y="0"/>
        <a:ext cx="6517351" cy="663284"/>
      </dsp:txXfrm>
    </dsp:sp>
    <dsp:sp modelId="{4BBB3BC5-9938-7846-90A3-77E869759B88}">
      <dsp:nvSpPr>
        <dsp:cNvPr id="0" name=""/>
        <dsp:cNvSpPr/>
      </dsp:nvSpPr>
      <dsp:spPr>
        <a:xfrm>
          <a:off x="333420" y="66328"/>
          <a:ext cx="1111736" cy="53062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FA42D1C-ED22-9F41-9F99-DAC734FA18AA}">
      <dsp:nvSpPr>
        <dsp:cNvPr id="0" name=""/>
        <dsp:cNvSpPr/>
      </dsp:nvSpPr>
      <dsp:spPr>
        <a:xfrm>
          <a:off x="0" y="729612"/>
          <a:ext cx="8229600" cy="66328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Place: Rosslyn</a:t>
          </a:r>
          <a:endParaRPr lang="en-US" sz="1800" kern="1200">
            <a:solidFill>
              <a:srgbClr val="000000"/>
            </a:solidFill>
          </a:endParaRPr>
        </a:p>
      </dsp:txBody>
      <dsp:txXfrm>
        <a:off x="1712248" y="729612"/>
        <a:ext cx="6517351" cy="663284"/>
      </dsp:txXfrm>
    </dsp:sp>
    <dsp:sp modelId="{637F2D7C-6B41-4C41-9044-9E552CF0FF6D}">
      <dsp:nvSpPr>
        <dsp:cNvPr id="0" name=""/>
        <dsp:cNvSpPr/>
      </dsp:nvSpPr>
      <dsp:spPr>
        <a:xfrm>
          <a:off x="378353" y="795941"/>
          <a:ext cx="1021869" cy="53062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65CA8D-DC2D-664E-A1D9-B50C49BB45EE}">
      <dsp:nvSpPr>
        <dsp:cNvPr id="0" name=""/>
        <dsp:cNvSpPr/>
      </dsp:nvSpPr>
      <dsp:spPr>
        <a:xfrm>
          <a:off x="0" y="1459225"/>
          <a:ext cx="8229600" cy="66328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Attendance: 150 on-site &amp; ~ 100 virtual (est.)</a:t>
          </a:r>
          <a:endParaRPr lang="en-US" sz="1800" kern="1200">
            <a:solidFill>
              <a:srgbClr val="000000"/>
            </a:solidFill>
          </a:endParaRPr>
        </a:p>
      </dsp:txBody>
      <dsp:txXfrm>
        <a:off x="1712248" y="1459225"/>
        <a:ext cx="6517351" cy="663284"/>
      </dsp:txXfrm>
    </dsp:sp>
    <dsp:sp modelId="{22E65F6D-2421-2540-B0A9-6885CDA7C512}">
      <dsp:nvSpPr>
        <dsp:cNvPr id="0" name=""/>
        <dsp:cNvSpPr/>
      </dsp:nvSpPr>
      <dsp:spPr>
        <a:xfrm>
          <a:off x="395331" y="1525554"/>
          <a:ext cx="987914" cy="53062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44F40C4-00E9-6844-920F-1B0F36A24E37}">
      <dsp:nvSpPr>
        <dsp:cNvPr id="0" name=""/>
        <dsp:cNvSpPr/>
      </dsp:nvSpPr>
      <dsp:spPr>
        <a:xfrm>
          <a:off x="0" y="2188838"/>
          <a:ext cx="8229600" cy="66328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Objectives: Integrate the efforts</a:t>
          </a:r>
          <a:endParaRPr lang="en-US" sz="1800" kern="1200">
            <a:solidFill>
              <a:srgbClr val="000000"/>
            </a:solidFill>
          </a:endParaRPr>
        </a:p>
      </dsp:txBody>
      <dsp:txXfrm>
        <a:off x="1712248" y="2188838"/>
        <a:ext cx="6517351" cy="663284"/>
      </dsp:txXfrm>
    </dsp:sp>
    <dsp:sp modelId="{3B8DF4E0-7EE6-7F45-935B-D0E7552C56F7}">
      <dsp:nvSpPr>
        <dsp:cNvPr id="0" name=""/>
        <dsp:cNvSpPr/>
      </dsp:nvSpPr>
      <dsp:spPr>
        <a:xfrm>
          <a:off x="385809" y="2255166"/>
          <a:ext cx="1006957" cy="530627"/>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392E947-D562-2642-8B4B-ECE214889F7B}">
      <dsp:nvSpPr>
        <dsp:cNvPr id="0" name=""/>
        <dsp:cNvSpPr/>
      </dsp:nvSpPr>
      <dsp:spPr>
        <a:xfrm>
          <a:off x="0" y="2918451"/>
          <a:ext cx="8229600" cy="66328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Outcome: Roadmaps</a:t>
          </a:r>
          <a:endParaRPr lang="en-US" sz="1800" kern="1200">
            <a:solidFill>
              <a:srgbClr val="000000"/>
            </a:solidFill>
          </a:endParaRPr>
        </a:p>
      </dsp:txBody>
      <dsp:txXfrm>
        <a:off x="1712248" y="2918451"/>
        <a:ext cx="6517351" cy="663284"/>
      </dsp:txXfrm>
    </dsp:sp>
    <dsp:sp modelId="{D6C88C69-3C3F-5A4E-9327-F7368479F59B}">
      <dsp:nvSpPr>
        <dsp:cNvPr id="0" name=""/>
        <dsp:cNvSpPr/>
      </dsp:nvSpPr>
      <dsp:spPr>
        <a:xfrm>
          <a:off x="376279" y="2984779"/>
          <a:ext cx="1026017" cy="530627"/>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C0332F-E8BE-DB49-ACE1-957E9BBD40AC}">
      <dsp:nvSpPr>
        <dsp:cNvPr id="0" name=""/>
        <dsp:cNvSpPr/>
      </dsp:nvSpPr>
      <dsp:spPr>
        <a:xfrm>
          <a:off x="0" y="3648064"/>
          <a:ext cx="8229600" cy="663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Enhancements: Early Career scientists &amp; observers and provocateurs</a:t>
          </a:r>
          <a:endParaRPr lang="en-US" sz="1800" kern="1200">
            <a:solidFill>
              <a:srgbClr val="000000"/>
            </a:solidFill>
          </a:endParaRPr>
        </a:p>
      </dsp:txBody>
      <dsp:txXfrm>
        <a:off x="1712248" y="3648064"/>
        <a:ext cx="6517351" cy="663284"/>
      </dsp:txXfrm>
    </dsp:sp>
    <dsp:sp modelId="{7ACEE25E-EF8F-874E-A285-BA0FBD604C93}">
      <dsp:nvSpPr>
        <dsp:cNvPr id="0" name=""/>
        <dsp:cNvSpPr/>
      </dsp:nvSpPr>
      <dsp:spPr>
        <a:xfrm>
          <a:off x="342949" y="3714392"/>
          <a:ext cx="1092676" cy="530627"/>
        </a:xfrm>
        <a:prstGeom prst="roundRect">
          <a:avLst>
            <a:gd name="adj" fmla="val 10000"/>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9D0C1E-2525-5244-81B8-7FB15CA6776A}">
      <dsp:nvSpPr>
        <dsp:cNvPr id="0" name=""/>
        <dsp:cNvSpPr/>
      </dsp:nvSpPr>
      <dsp:spPr>
        <a:xfrm>
          <a:off x="0" y="4377676"/>
          <a:ext cx="8229600" cy="66328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rgbClr val="000000"/>
              </a:solidFill>
            </a:rPr>
            <a:t>Approach: Flexible agenda  </a:t>
          </a:r>
          <a:endParaRPr lang="en-US" sz="1800" kern="1200">
            <a:solidFill>
              <a:srgbClr val="000000"/>
            </a:solidFill>
          </a:endParaRPr>
        </a:p>
      </dsp:txBody>
      <dsp:txXfrm>
        <a:off x="1712248" y="4377676"/>
        <a:ext cx="6517351" cy="663284"/>
      </dsp:txXfrm>
    </dsp:sp>
    <dsp:sp modelId="{9FDF3681-1A92-494D-A762-C22D644B1439}">
      <dsp:nvSpPr>
        <dsp:cNvPr id="0" name=""/>
        <dsp:cNvSpPr/>
      </dsp:nvSpPr>
      <dsp:spPr>
        <a:xfrm>
          <a:off x="364116" y="4444005"/>
          <a:ext cx="1050343" cy="530627"/>
        </a:xfrm>
        <a:prstGeom prst="roundRect">
          <a:avLst>
            <a:gd name="adj" fmla="val 10000"/>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25468-E660-8F4D-B130-0BE5B0D6FE4D}">
      <dsp:nvSpPr>
        <dsp:cNvPr id="0" name=""/>
        <dsp:cNvSpPr/>
      </dsp:nvSpPr>
      <dsp:spPr>
        <a:xfrm>
          <a:off x="96837" y="193"/>
          <a:ext cx="7578724" cy="13616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0000"/>
              </a:solidFill>
              <a:effectLst>
                <a:outerShdw blurRad="50800" dist="38100" dir="2700000" algn="tl" rotWithShape="0">
                  <a:prstClr val="black">
                    <a:alpha val="40000"/>
                  </a:prstClr>
                </a:outerShdw>
              </a:effectLst>
            </a:rPr>
            <a:t>EarthCube and the community</a:t>
          </a:r>
          <a:endParaRPr lang="en-US" sz="4400" kern="1200" dirty="0">
            <a:solidFill>
              <a:srgbClr val="000000"/>
            </a:solidFill>
            <a:effectLst>
              <a:outerShdw blurRad="50800" dist="38100" dir="2700000" algn="tl" rotWithShape="0">
                <a:prstClr val="black">
                  <a:alpha val="40000"/>
                </a:prstClr>
              </a:outerShdw>
            </a:effectLst>
          </a:endParaRPr>
        </a:p>
      </dsp:txBody>
      <dsp:txXfrm>
        <a:off x="96837" y="193"/>
        <a:ext cx="7578724" cy="1361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44D2-0B40-DF48-A7FE-8997BF08E2BF}">
      <dsp:nvSpPr>
        <dsp:cNvPr id="0" name=""/>
        <dsp:cNvSpPr/>
      </dsp:nvSpPr>
      <dsp:spPr>
        <a:xfrm>
          <a:off x="114281" y="234"/>
          <a:ext cx="8370925" cy="736131"/>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Partnership, Stakeholder Alignment and Community Engagement</a:t>
          </a:r>
          <a:endParaRPr lang="en-US" sz="2400" kern="1200" dirty="0">
            <a:solidFill>
              <a:srgbClr val="000000"/>
            </a:solidFill>
          </a:endParaRPr>
        </a:p>
      </dsp:txBody>
      <dsp:txXfrm>
        <a:off x="114281" y="234"/>
        <a:ext cx="8370925" cy="736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4F5A-2755-7042-91A8-26514400BBAF}">
      <dsp:nvSpPr>
        <dsp:cNvPr id="0" name=""/>
        <dsp:cNvSpPr/>
      </dsp:nvSpPr>
      <dsp:spPr>
        <a:xfrm>
          <a:off x="153206" y="999800"/>
          <a:ext cx="2270175" cy="74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smtClean="0"/>
            <a:t>An alternative approach to respond to daunting science and CI challenges</a:t>
          </a:r>
          <a:endParaRPr lang="en-US" sz="1600" kern="1200"/>
        </a:p>
      </dsp:txBody>
      <dsp:txXfrm>
        <a:off x="153206" y="999800"/>
        <a:ext cx="2270175" cy="748126"/>
      </dsp:txXfrm>
    </dsp:sp>
    <dsp:sp modelId="{00B64323-6950-7C42-B35D-A5C978CD3046}">
      <dsp:nvSpPr>
        <dsp:cNvPr id="0" name=""/>
        <dsp:cNvSpPr/>
      </dsp:nvSpPr>
      <dsp:spPr>
        <a:xfrm>
          <a:off x="150626" y="772266"/>
          <a:ext cx="180582" cy="18058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D06EE9-B73E-A546-A2A8-4B567D798743}">
      <dsp:nvSpPr>
        <dsp:cNvPr id="0" name=""/>
        <dsp:cNvSpPr/>
      </dsp:nvSpPr>
      <dsp:spPr>
        <a:xfrm>
          <a:off x="277034" y="519451"/>
          <a:ext cx="180582" cy="18058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D79000-1D00-A641-8F9E-9C6A854ED99D}">
      <dsp:nvSpPr>
        <dsp:cNvPr id="0" name=""/>
        <dsp:cNvSpPr/>
      </dsp:nvSpPr>
      <dsp:spPr>
        <a:xfrm>
          <a:off x="580412" y="570014"/>
          <a:ext cx="283771" cy="28377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0E1118-42E2-8141-9947-F9F1CFC1CA47}">
      <dsp:nvSpPr>
        <dsp:cNvPr id="0" name=""/>
        <dsp:cNvSpPr/>
      </dsp:nvSpPr>
      <dsp:spPr>
        <a:xfrm>
          <a:off x="833227" y="291918"/>
          <a:ext cx="180582" cy="18058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0C40FD-2CA7-B64F-9E7F-75BD3F7A4ADB}">
      <dsp:nvSpPr>
        <dsp:cNvPr id="0" name=""/>
        <dsp:cNvSpPr/>
      </dsp:nvSpPr>
      <dsp:spPr>
        <a:xfrm>
          <a:off x="1161886" y="190792"/>
          <a:ext cx="180582" cy="18058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A3E5AD-3297-6E4C-8C89-886D34F534C5}">
      <dsp:nvSpPr>
        <dsp:cNvPr id="0" name=""/>
        <dsp:cNvSpPr/>
      </dsp:nvSpPr>
      <dsp:spPr>
        <a:xfrm>
          <a:off x="1566390" y="367762"/>
          <a:ext cx="180582" cy="18058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E38FE-5D5F-CD4D-8973-B97B693FE0A4}">
      <dsp:nvSpPr>
        <dsp:cNvPr id="0" name=""/>
        <dsp:cNvSpPr/>
      </dsp:nvSpPr>
      <dsp:spPr>
        <a:xfrm>
          <a:off x="1819205" y="494170"/>
          <a:ext cx="283771" cy="28377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F7E034-C98D-A248-8D71-57197C0527A4}">
      <dsp:nvSpPr>
        <dsp:cNvPr id="0" name=""/>
        <dsp:cNvSpPr/>
      </dsp:nvSpPr>
      <dsp:spPr>
        <a:xfrm>
          <a:off x="2173147" y="772266"/>
          <a:ext cx="180582" cy="18058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1B5C95-F858-AC4A-BB5B-F219DDE817E6}">
      <dsp:nvSpPr>
        <dsp:cNvPr id="0" name=""/>
        <dsp:cNvSpPr/>
      </dsp:nvSpPr>
      <dsp:spPr>
        <a:xfrm>
          <a:off x="2324836" y="1050363"/>
          <a:ext cx="180582" cy="18058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F07CAB-6C6D-144F-8AEB-22F800D9822C}">
      <dsp:nvSpPr>
        <dsp:cNvPr id="0" name=""/>
        <dsp:cNvSpPr/>
      </dsp:nvSpPr>
      <dsp:spPr>
        <a:xfrm>
          <a:off x="1010197" y="519451"/>
          <a:ext cx="464354" cy="464354"/>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7F08FA-C0B5-B34D-A5E6-2CA943F12067}">
      <dsp:nvSpPr>
        <dsp:cNvPr id="0" name=""/>
        <dsp:cNvSpPr/>
      </dsp:nvSpPr>
      <dsp:spPr>
        <a:xfrm>
          <a:off x="24219" y="1480148"/>
          <a:ext cx="180582" cy="18058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F50A78-D5FB-554F-8C5B-8CB44FA5766E}">
      <dsp:nvSpPr>
        <dsp:cNvPr id="0" name=""/>
        <dsp:cNvSpPr/>
      </dsp:nvSpPr>
      <dsp:spPr>
        <a:xfrm>
          <a:off x="175908" y="1707682"/>
          <a:ext cx="283771" cy="28377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6D5343-22E3-CA47-877B-37D51FD4874E}">
      <dsp:nvSpPr>
        <dsp:cNvPr id="0" name=""/>
        <dsp:cNvSpPr/>
      </dsp:nvSpPr>
      <dsp:spPr>
        <a:xfrm>
          <a:off x="555130" y="1909934"/>
          <a:ext cx="412759" cy="41275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93DDB3-AE00-3D49-BF51-35BB9B93E594}">
      <dsp:nvSpPr>
        <dsp:cNvPr id="0" name=""/>
        <dsp:cNvSpPr/>
      </dsp:nvSpPr>
      <dsp:spPr>
        <a:xfrm>
          <a:off x="1086042" y="2238593"/>
          <a:ext cx="180582" cy="18058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5868FB-CD4D-B640-B467-14A98DD37FCD}">
      <dsp:nvSpPr>
        <dsp:cNvPr id="0" name=""/>
        <dsp:cNvSpPr/>
      </dsp:nvSpPr>
      <dsp:spPr>
        <a:xfrm>
          <a:off x="1187168" y="1909934"/>
          <a:ext cx="283771" cy="283771"/>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79649A-B107-B34A-ABCD-178F9E7B375D}">
      <dsp:nvSpPr>
        <dsp:cNvPr id="0" name=""/>
        <dsp:cNvSpPr/>
      </dsp:nvSpPr>
      <dsp:spPr>
        <a:xfrm>
          <a:off x="1439983" y="2263875"/>
          <a:ext cx="180582" cy="18058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C3EB44-E63E-B84B-A8AC-DF44719FFD27}">
      <dsp:nvSpPr>
        <dsp:cNvPr id="0" name=""/>
        <dsp:cNvSpPr/>
      </dsp:nvSpPr>
      <dsp:spPr>
        <a:xfrm>
          <a:off x="1667516" y="1859371"/>
          <a:ext cx="412759" cy="41275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EE337A-6F1B-7B4D-998F-837DAA5DD931}">
      <dsp:nvSpPr>
        <dsp:cNvPr id="0" name=""/>
        <dsp:cNvSpPr/>
      </dsp:nvSpPr>
      <dsp:spPr>
        <a:xfrm>
          <a:off x="2223710" y="1758245"/>
          <a:ext cx="283771" cy="28377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16E024-357A-A34D-AAF1-BB5566150F1F}">
      <dsp:nvSpPr>
        <dsp:cNvPr id="0" name=""/>
        <dsp:cNvSpPr/>
      </dsp:nvSpPr>
      <dsp:spPr>
        <a:xfrm>
          <a:off x="2507481" y="569594"/>
          <a:ext cx="833397" cy="1591047"/>
        </a:xfrm>
        <a:prstGeom prst="chevron">
          <a:avLst>
            <a:gd name="adj" fmla="val 6231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90BEAC-B2B9-6E41-8344-F3BA6CA570F3}">
      <dsp:nvSpPr>
        <dsp:cNvPr id="0" name=""/>
        <dsp:cNvSpPr/>
      </dsp:nvSpPr>
      <dsp:spPr>
        <a:xfrm>
          <a:off x="3340879" y="570367"/>
          <a:ext cx="2272903" cy="1591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smtClean="0"/>
            <a:t>EarthCube is an outcome and a process</a:t>
          </a:r>
          <a:endParaRPr lang="en-US" sz="1600" kern="1200"/>
        </a:p>
      </dsp:txBody>
      <dsp:txXfrm>
        <a:off x="3340879" y="570367"/>
        <a:ext cx="2272903" cy="1591032"/>
      </dsp:txXfrm>
    </dsp:sp>
    <dsp:sp modelId="{2B91416B-40F2-D44A-83AD-9391EF557C45}">
      <dsp:nvSpPr>
        <dsp:cNvPr id="0" name=""/>
        <dsp:cNvSpPr/>
      </dsp:nvSpPr>
      <dsp:spPr>
        <a:xfrm>
          <a:off x="5613782" y="569594"/>
          <a:ext cx="833397" cy="1591047"/>
        </a:xfrm>
        <a:prstGeom prst="chevron">
          <a:avLst>
            <a:gd name="adj" fmla="val 6231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02BED5-2CAF-A443-8973-977DF838E38C}">
      <dsp:nvSpPr>
        <dsp:cNvPr id="0" name=""/>
        <dsp:cNvSpPr/>
      </dsp:nvSpPr>
      <dsp:spPr>
        <a:xfrm>
          <a:off x="6538096" y="438106"/>
          <a:ext cx="1931967" cy="1931967"/>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EarthCube will require broad community participation</a:t>
          </a:r>
          <a:endParaRPr lang="en-US" sz="1600" kern="1200" dirty="0">
            <a:solidFill>
              <a:srgbClr val="000000"/>
            </a:solidFill>
          </a:endParaRPr>
        </a:p>
      </dsp:txBody>
      <dsp:txXfrm>
        <a:off x="6821026" y="721036"/>
        <a:ext cx="1366107" cy="1366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38D85-A18F-FC4A-90C9-AB30ECBE15D1}">
      <dsp:nvSpPr>
        <dsp:cNvPr id="0" name=""/>
        <dsp:cNvSpPr/>
      </dsp:nvSpPr>
      <dsp:spPr>
        <a:xfrm>
          <a:off x="0" y="4247647"/>
          <a:ext cx="4914901" cy="557501"/>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rgbClr val="000000"/>
              </a:solidFill>
            </a:rPr>
            <a:t>Provide a knowledge management framework for the geosciences </a:t>
          </a:r>
          <a:endParaRPr lang="en-US" sz="1600" kern="1200">
            <a:solidFill>
              <a:srgbClr val="000000"/>
            </a:solidFill>
          </a:endParaRPr>
        </a:p>
      </dsp:txBody>
      <dsp:txXfrm>
        <a:off x="0" y="4247647"/>
        <a:ext cx="4914901" cy="557501"/>
      </dsp:txXfrm>
    </dsp:sp>
    <dsp:sp modelId="{33008B36-744D-A548-A2C7-E444A7C37581}">
      <dsp:nvSpPr>
        <dsp:cNvPr id="0" name=""/>
        <dsp:cNvSpPr/>
      </dsp:nvSpPr>
      <dsp:spPr>
        <a:xfrm rot="10800000">
          <a:off x="0" y="3398572"/>
          <a:ext cx="4914901" cy="857437"/>
        </a:xfrm>
        <a:prstGeom prst="upArrowCallout">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rgbClr val="000000"/>
              </a:solidFill>
            </a:rPr>
            <a:t>Accelerate research on the Earth system</a:t>
          </a:r>
          <a:endParaRPr lang="en-US" sz="1600" kern="1200">
            <a:solidFill>
              <a:srgbClr val="000000"/>
            </a:solidFill>
          </a:endParaRPr>
        </a:p>
      </dsp:txBody>
      <dsp:txXfrm rot="10800000">
        <a:off x="0" y="3398572"/>
        <a:ext cx="4914901" cy="557137"/>
      </dsp:txXfrm>
    </dsp:sp>
    <dsp:sp modelId="{DD939FD6-871C-EE44-A232-B0498E7032CC}">
      <dsp:nvSpPr>
        <dsp:cNvPr id="0" name=""/>
        <dsp:cNvSpPr/>
      </dsp:nvSpPr>
      <dsp:spPr>
        <a:xfrm rot="10800000">
          <a:off x="0" y="2549498"/>
          <a:ext cx="4914901" cy="857437"/>
        </a:xfrm>
        <a:prstGeom prst="upArrowCallout">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solidFill>
                <a:srgbClr val="000000"/>
              </a:solidFill>
            </a:rPr>
            <a:t>Vastly improve the productivity of community</a:t>
          </a:r>
          <a:endParaRPr lang="en-US" sz="1600" kern="1200">
            <a:solidFill>
              <a:srgbClr val="000000"/>
            </a:solidFill>
          </a:endParaRPr>
        </a:p>
      </dsp:txBody>
      <dsp:txXfrm rot="10800000">
        <a:off x="0" y="2549498"/>
        <a:ext cx="4914901" cy="557137"/>
      </dsp:txXfrm>
    </dsp:sp>
    <dsp:sp modelId="{F82CB76B-6BE6-CF4F-991A-7AE603F4B3DF}">
      <dsp:nvSpPr>
        <dsp:cNvPr id="0" name=""/>
        <dsp:cNvSpPr/>
      </dsp:nvSpPr>
      <dsp:spPr>
        <a:xfrm rot="10800000">
          <a:off x="0" y="1700423"/>
          <a:ext cx="4914901" cy="857437"/>
        </a:xfrm>
        <a:prstGeom prst="upArrowCallout">
          <a:avLst/>
        </a:prstGeom>
        <a:gradFill rotWithShape="0">
          <a:gsLst>
            <a:gs pos="0">
              <a:schemeClr val="accent2">
                <a:hueOff val="2808912"/>
                <a:satOff val="-3503"/>
                <a:lumOff val="824"/>
                <a:alphaOff val="0"/>
                <a:tint val="100000"/>
                <a:shade val="100000"/>
                <a:satMod val="130000"/>
              </a:schemeClr>
            </a:gs>
            <a:gs pos="100000">
              <a:schemeClr val="accent2">
                <a:hueOff val="2808912"/>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000000"/>
              </a:solidFill>
            </a:rPr>
            <a:t>Provide unprecedented new capabilities to researchers and educators</a:t>
          </a:r>
          <a:endParaRPr lang="en-US" sz="1600" kern="1200" dirty="0">
            <a:solidFill>
              <a:srgbClr val="000000"/>
            </a:solidFill>
          </a:endParaRPr>
        </a:p>
      </dsp:txBody>
      <dsp:txXfrm rot="10800000">
        <a:off x="0" y="1700423"/>
        <a:ext cx="4914901" cy="557137"/>
      </dsp:txXfrm>
    </dsp:sp>
    <dsp:sp modelId="{632A01CB-7D40-EE49-9661-82D1B4586261}">
      <dsp:nvSpPr>
        <dsp:cNvPr id="0" name=""/>
        <dsp:cNvSpPr/>
      </dsp:nvSpPr>
      <dsp:spPr>
        <a:xfrm rot="10800000">
          <a:off x="0" y="851348"/>
          <a:ext cx="4914901" cy="857437"/>
        </a:xfrm>
        <a:prstGeom prst="upArrowCallout">
          <a:avLst/>
        </a:prstGeom>
        <a:gradFill rotWithShape="0">
          <a:gsLst>
            <a:gs pos="0">
              <a:schemeClr val="accent2">
                <a:hueOff val="3745216"/>
                <a:satOff val="-4671"/>
                <a:lumOff val="1098"/>
                <a:alphaOff val="0"/>
                <a:tint val="100000"/>
                <a:shade val="100000"/>
                <a:satMod val="130000"/>
              </a:schemeClr>
            </a:gs>
            <a:gs pos="100000">
              <a:schemeClr val="accent2">
                <a:hueOff val="3745216"/>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000000"/>
              </a:solidFill>
            </a:rPr>
            <a:t>Transform practices within the geosciences community spanning over the next decade</a:t>
          </a:r>
          <a:endParaRPr lang="en-US" sz="1600" kern="1200" dirty="0">
            <a:solidFill>
              <a:srgbClr val="000000"/>
            </a:solidFill>
          </a:endParaRPr>
        </a:p>
      </dsp:txBody>
      <dsp:txXfrm rot="10800000">
        <a:off x="0" y="851348"/>
        <a:ext cx="4914901" cy="557137"/>
      </dsp:txXfrm>
    </dsp:sp>
    <dsp:sp modelId="{B66D2BE4-BE7B-B34D-86EA-EBC6A826DF9B}">
      <dsp:nvSpPr>
        <dsp:cNvPr id="0" name=""/>
        <dsp:cNvSpPr/>
      </dsp:nvSpPr>
      <dsp:spPr>
        <a:xfrm rot="10800000">
          <a:off x="0" y="2274"/>
          <a:ext cx="4914901" cy="857437"/>
        </a:xfrm>
        <a:prstGeom prst="upArrowCallout">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Outcomes</a:t>
          </a:r>
          <a:endParaRPr lang="en-US" sz="2400" kern="1200" dirty="0">
            <a:solidFill>
              <a:srgbClr val="000000"/>
            </a:solidFill>
          </a:endParaRPr>
        </a:p>
      </dsp:txBody>
      <dsp:txXfrm rot="10800000">
        <a:off x="0" y="2274"/>
        <a:ext cx="4914901" cy="5571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C2336-69FF-A741-BA87-F281C0DF5EBE}" type="datetimeFigureOut">
              <a:rPr lang="en-US" smtClean="0"/>
              <a:pPr/>
              <a:t>5/15/12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AE410-F232-854E-99CD-212EDE0FDB1C}" type="slidenum">
              <a:rPr lang="en-US" smtClean="0"/>
              <a:pPr/>
              <a:t>‹#›</a:t>
            </a:fld>
            <a:endParaRPr lang="en-US"/>
          </a:p>
        </p:txBody>
      </p:sp>
    </p:spTree>
    <p:extLst>
      <p:ext uri="{BB962C8B-B14F-4D97-AF65-F5344CB8AC3E}">
        <p14:creationId xmlns:p14="http://schemas.microsoft.com/office/powerpoint/2010/main" val="837781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want to spend the second half talking to you about the </a:t>
            </a:r>
            <a:r>
              <a:rPr lang="en-US" dirty="0" err="1" smtClean="0"/>
              <a:t>EarthCube</a:t>
            </a:r>
            <a:r>
              <a:rPr lang="en-US" dirty="0" smtClean="0"/>
              <a:t> effort,</a:t>
            </a:r>
            <a:r>
              <a:rPr lang="en-US" baseline="0" dirty="0" smtClean="0"/>
              <a:t> what we intend to accomplish, and how. In it’s heart we want this to be a community-building and driven effort. But at least in GEO, we have not engaged the community we support in this way, and some of the steps are not clear.</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Given the challenges</a:t>
            </a:r>
            <a:r>
              <a:rPr lang="en-US" baseline="0" dirty="0" smtClean="0"/>
              <a:t> of our scientific community, we expressed the goal of </a:t>
            </a:r>
            <a:r>
              <a:rPr lang="en-US" baseline="0" dirty="0" err="1" smtClean="0"/>
              <a:t>EarthCube</a:t>
            </a:r>
            <a:r>
              <a:rPr lang="en-US" baseline="0" dirty="0" smtClean="0"/>
              <a:t> as facilitating the transformation of geosciences research by supporting the community-driven CI to integrate data and information across the entire geosciences. We hope that when realized, it will over the next decade transform the practice of the community, provide new capabilities for researchers and educators, allow them to be more productive  and of course accelerate research on the Earth System through the creation of a knowledge management framework.</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But we also see </a:t>
            </a:r>
            <a:r>
              <a:rPr lang="en-US" sz="2400" dirty="0" err="1" smtClean="0"/>
              <a:t>EarthCube</a:t>
            </a:r>
            <a:r>
              <a:rPr lang="en-US" sz="2400" dirty="0" smtClean="0"/>
              <a:t> not just as some</a:t>
            </a:r>
            <a:r>
              <a:rPr lang="en-US" sz="2400" baseline="0" dirty="0" smtClean="0"/>
              <a:t>thing but as a process.</a:t>
            </a:r>
          </a:p>
          <a:p>
            <a:r>
              <a:rPr lang="en-US" sz="2400" dirty="0" smtClean="0"/>
              <a:t>We will take a concept from the software development realm </a:t>
            </a:r>
            <a:r>
              <a:rPr lang="en-US" sz="2400" baseline="0" dirty="0" smtClean="0"/>
              <a:t>and use a spiral development process to coordinate the community development.</a:t>
            </a:r>
          </a:p>
          <a:p>
            <a:r>
              <a:rPr lang="en-US" sz="2400" baseline="0" dirty="0" smtClean="0"/>
              <a:t>What we have now is disconnected </a:t>
            </a:r>
            <a:r>
              <a:rPr lang="en-US" sz="2400" baseline="0" dirty="0" err="1" smtClean="0"/>
              <a:t>cyberinfrastructure</a:t>
            </a:r>
            <a:r>
              <a:rPr lang="en-US" sz="2400" baseline="0" dirty="0" smtClean="0"/>
              <a:t> that serves specific communities well, but is mostly </a:t>
            </a:r>
            <a:r>
              <a:rPr lang="en-US" sz="2400" baseline="0" dirty="0" err="1" smtClean="0"/>
              <a:t>siloed</a:t>
            </a:r>
            <a:r>
              <a:rPr lang="en-US" sz="2400" baseline="0" dirty="0" smtClean="0"/>
              <a:t>, interoperability is scarce, connections between resources are not robust. The spirals are phased developments into better integrated systems, where each phase is assessed for its functionalities and further developments are informed by this progress. In building </a:t>
            </a:r>
            <a:r>
              <a:rPr lang="en-US" sz="2400" baseline="0" dirty="0" err="1" smtClean="0"/>
              <a:t>earthcube</a:t>
            </a:r>
            <a:r>
              <a:rPr lang="en-US" sz="2400" baseline="0" dirty="0" smtClean="0"/>
              <a:t>, we think this will be at least a 10 year process. And at the end we will have a better connected system of </a:t>
            </a:r>
            <a:r>
              <a:rPr lang="en-US" sz="2400" baseline="0" dirty="0" err="1" smtClean="0"/>
              <a:t>cyberinfrastructure</a:t>
            </a:r>
            <a:r>
              <a:rPr lang="en-US" sz="2400" baseline="0" dirty="0" smtClean="0"/>
              <a:t>. </a:t>
            </a:r>
          </a:p>
          <a:p>
            <a:endParaRPr lang="en-US" sz="2400" baseline="0" dirty="0" smtClean="0"/>
          </a:p>
          <a:p>
            <a:r>
              <a:rPr lang="en-US" sz="2400" baseline="0" dirty="0" smtClean="0"/>
              <a:t>This may not be the end of the development of </a:t>
            </a:r>
            <a:r>
              <a:rPr lang="en-US" sz="2400" baseline="0" dirty="0" err="1" smtClean="0"/>
              <a:t>EarthCube</a:t>
            </a:r>
            <a:r>
              <a:rPr lang="en-US" sz="2400" baseline="0" dirty="0" smtClean="0"/>
              <a:t>. Indeed, with technology being refreshed so rapidly, we prefer to have in place a framework to allow further community-run developments of the system. So the spiral may continue well into the future</a:t>
            </a:r>
            <a:endParaRPr lang="en-US" sz="2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17900" cy="2638425"/>
          </a:xfrm>
        </p:spPr>
      </p:sp>
      <p:sp>
        <p:nvSpPr>
          <p:cNvPr id="3" name="Notes Placeholder 2"/>
          <p:cNvSpPr>
            <a:spLocks noGrp="1"/>
          </p:cNvSpPr>
          <p:nvPr>
            <p:ph type="body" idx="1"/>
          </p:nvPr>
        </p:nvSpPr>
        <p:spPr/>
        <p:txBody>
          <a:bodyPr/>
          <a:lstStyle/>
          <a:p>
            <a:r>
              <a:rPr lang="en-US" dirty="0" smtClean="0"/>
              <a:t>The </a:t>
            </a:r>
            <a:r>
              <a:rPr lang="en-US" dirty="0" err="1" smtClean="0"/>
              <a:t>EarthCube</a:t>
            </a:r>
            <a:r>
              <a:rPr lang="en-US" dirty="0" smtClean="0"/>
              <a:t> website was and is an effective tool for community dialog.</a:t>
            </a:r>
          </a:p>
          <a:p>
            <a:endParaRPr lang="en-US" dirty="0" smtClean="0"/>
          </a:p>
          <a:p>
            <a:r>
              <a:rPr lang="en-US" dirty="0" smtClean="0"/>
              <a:t>Thank you for your contributions!</a:t>
            </a:r>
          </a:p>
          <a:p>
            <a:pPr lvl="1"/>
            <a:r>
              <a:rPr lang="en-US" dirty="0" smtClean="0"/>
              <a:t>Exceeded our expectation</a:t>
            </a:r>
          </a:p>
          <a:p>
            <a:pPr lvl="1"/>
            <a:r>
              <a:rPr lang="en-US" dirty="0" smtClean="0"/>
              <a:t>The creativity and dedication of the geosciences community demonstrated</a:t>
            </a:r>
          </a:p>
          <a:p>
            <a:pPr lvl="1"/>
            <a:r>
              <a:rPr lang="en-US" dirty="0" smtClean="0"/>
              <a:t>Legacy created with the EarthCube website, whitepapers and user survey</a:t>
            </a:r>
          </a:p>
          <a:p>
            <a:r>
              <a:rPr lang="en-US" dirty="0" smtClean="0"/>
              <a:t>Excellent start to broad engagement</a:t>
            </a:r>
          </a:p>
          <a:p>
            <a:r>
              <a:rPr lang="en-US" dirty="0" smtClean="0"/>
              <a:t>Contributions remind us of the breadth of, and interest in, geosciences</a:t>
            </a:r>
          </a:p>
          <a:p>
            <a:r>
              <a:rPr lang="en-US" dirty="0" smtClean="0"/>
              <a:t>Sustaining and enhancing the engagement is a goal for NSF</a:t>
            </a:r>
          </a:p>
        </p:txBody>
      </p:sp>
      <p:sp>
        <p:nvSpPr>
          <p:cNvPr id="4" name="Slide Number Placeholder 3"/>
          <p:cNvSpPr>
            <a:spLocks noGrp="1"/>
          </p:cNvSpPr>
          <p:nvPr>
            <p:ph type="sldNum" sz="quarter" idx="10"/>
          </p:nvPr>
        </p:nvSpPr>
        <p:spPr/>
        <p:txBody>
          <a:bodyPr/>
          <a:lstStyle/>
          <a:p>
            <a:fld id="{8F3D05EB-720C-754A-B858-68926A48938B}" type="slidenum">
              <a:rPr lang="en-US" smtClean="0"/>
              <a:pPr/>
              <a:t>11</a:t>
            </a:fld>
            <a:endParaRPr lang="en-US"/>
          </a:p>
        </p:txBody>
      </p:sp>
    </p:spTree>
    <p:extLst>
      <p:ext uri="{BB962C8B-B14F-4D97-AF65-F5344CB8AC3E}">
        <p14:creationId xmlns:p14="http://schemas.microsoft.com/office/powerpoint/2010/main" val="383902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17900" cy="2638425"/>
          </a:xfrm>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already begun in this spiral development. The timeline so far has included several different ways of engaging the community. We first engaged the community with a Dear Colleague Letter describing EC in June 2011. We continued with outreach through </a:t>
            </a:r>
            <a:r>
              <a:rPr lang="en-US" baseline="0" dirty="0" err="1" smtClean="0"/>
              <a:t>Webexes</a:t>
            </a:r>
            <a:r>
              <a:rPr lang="en-US" baseline="0" dirty="0" smtClean="0"/>
              <a:t> and set up a social networking </a:t>
            </a:r>
            <a:endParaRPr lang="en-US" dirty="0"/>
          </a:p>
        </p:txBody>
      </p:sp>
      <p:sp>
        <p:nvSpPr>
          <p:cNvPr id="4" name="Slide Number Placeholder 3"/>
          <p:cNvSpPr>
            <a:spLocks noGrp="1"/>
          </p:cNvSpPr>
          <p:nvPr>
            <p:ph type="sldNum" sz="quarter" idx="10"/>
          </p:nvPr>
        </p:nvSpPr>
        <p:spPr/>
        <p:txBody>
          <a:bodyPr/>
          <a:lstStyle/>
          <a:p>
            <a:fld id="{C0876B22-44D0-6544-AC7D-721B59D6E39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17900" cy="2638425"/>
          </a:xfrm>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already begun in this spiral development. The timeline so far has included several different ways of engaging the community. We first engaged the community with a Dear Colleague Letter describing EC in June 2011. We continued with outreach through </a:t>
            </a:r>
            <a:r>
              <a:rPr lang="en-US" baseline="0" dirty="0" err="1" smtClean="0"/>
              <a:t>Webexes</a:t>
            </a:r>
            <a:r>
              <a:rPr lang="en-US" baseline="0" dirty="0" smtClean="0"/>
              <a:t> and set up a social networking </a:t>
            </a:r>
            <a:endParaRPr lang="en-US" dirty="0"/>
          </a:p>
        </p:txBody>
      </p:sp>
      <p:sp>
        <p:nvSpPr>
          <p:cNvPr id="4" name="Slide Number Placeholder 3"/>
          <p:cNvSpPr>
            <a:spLocks noGrp="1"/>
          </p:cNvSpPr>
          <p:nvPr>
            <p:ph type="sldNum" sz="quarter" idx="10"/>
          </p:nvPr>
        </p:nvSpPr>
        <p:spPr/>
        <p:txBody>
          <a:bodyPr/>
          <a:lstStyle/>
          <a:p>
            <a:fld id="{C0876B22-44D0-6544-AC7D-721B59D6E39F}"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17900" cy="2638425"/>
          </a:xfrm>
        </p:spPr>
      </p:sp>
      <p:sp>
        <p:nvSpPr>
          <p:cNvPr id="3" name="Notes Placeholder 2"/>
          <p:cNvSpPr>
            <a:spLocks noGrp="1"/>
          </p:cNvSpPr>
          <p:nvPr>
            <p:ph type="body" idx="1"/>
          </p:nvPr>
        </p:nvSpPr>
        <p:spPr/>
        <p:txBody>
          <a:bodyPr>
            <a:normAutofit/>
          </a:bodyPr>
          <a:lstStyle/>
          <a:p>
            <a:r>
              <a:rPr lang="en-US" dirty="0" smtClean="0"/>
              <a:t>So for the long term, we have set up a framework for community engagement in building </a:t>
            </a:r>
            <a:r>
              <a:rPr lang="en-US" dirty="0" err="1" smtClean="0"/>
              <a:t>earthcube</a:t>
            </a:r>
            <a:r>
              <a:rPr lang="en-US" dirty="0" smtClean="0"/>
              <a:t>.</a:t>
            </a:r>
            <a:r>
              <a:rPr lang="en-US" baseline="0" dirty="0" smtClean="0"/>
              <a:t> We do reserve the right to change this in the future, adjust what we support based on community input, accelerate or decelerate components. The important thing is that these groups feed into community events but also engage in significant dialog with the NSF.</a:t>
            </a:r>
            <a:endParaRPr lang="en-US" dirty="0"/>
          </a:p>
        </p:txBody>
      </p:sp>
      <p:sp>
        <p:nvSpPr>
          <p:cNvPr id="4" name="Slide Number Placeholder 3"/>
          <p:cNvSpPr>
            <a:spLocks noGrp="1"/>
          </p:cNvSpPr>
          <p:nvPr>
            <p:ph type="sldNum" sz="quarter" idx="10"/>
          </p:nvPr>
        </p:nvSpPr>
        <p:spPr/>
        <p:txBody>
          <a:bodyPr/>
          <a:lstStyle/>
          <a:p>
            <a:fld id="{C0876B22-44D0-6544-AC7D-721B59D6E39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68663-AF31-D147-9005-10731C18FA1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75086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8663-AF31-D147-9005-10731C18FA1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8392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8663-AF31-D147-9005-10731C18FA1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152954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8663-AF31-D147-9005-10731C18FA1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131111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68663-AF31-D147-9005-10731C18FA1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273156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68663-AF31-D147-9005-10731C18FA1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23300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68663-AF31-D147-9005-10731C18FA18}" type="datetimeFigureOut">
              <a:rPr lang="en-US" smtClean="0"/>
              <a:pPr/>
              <a:t>5/15/12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377726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68663-AF31-D147-9005-10731C18FA18}" type="datetimeFigureOut">
              <a:rPr lang="en-US" smtClean="0"/>
              <a:pPr/>
              <a:t>5/15/12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7730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68663-AF31-D147-9005-10731C18FA18}" type="datetimeFigureOut">
              <a:rPr lang="en-US" smtClean="0"/>
              <a:pPr/>
              <a:t>5/15/12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226269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68663-AF31-D147-9005-10731C18FA1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38517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68663-AF31-D147-9005-10731C18FA1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25D39-4B57-584C-AE17-509E4C3A5BC5}" type="slidenum">
              <a:rPr lang="en-US" smtClean="0"/>
              <a:pPr/>
              <a:t>‹#›</a:t>
            </a:fld>
            <a:endParaRPr lang="en-US"/>
          </a:p>
        </p:txBody>
      </p:sp>
    </p:spTree>
    <p:extLst>
      <p:ext uri="{BB962C8B-B14F-4D97-AF65-F5344CB8AC3E}">
        <p14:creationId xmlns:p14="http://schemas.microsoft.com/office/powerpoint/2010/main" val="16785515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68663-AF31-D147-9005-10731C18FA18}" type="datetimeFigureOut">
              <a:rPr lang="en-US" smtClean="0"/>
              <a:pPr/>
              <a:t>5/15/12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25D39-4B57-584C-AE17-509E4C3A5BC5}" type="slidenum">
              <a:rPr lang="en-US" smtClean="0"/>
              <a:pPr/>
              <a:t>‹#›</a:t>
            </a:fld>
            <a:endParaRPr lang="en-US"/>
          </a:p>
        </p:txBody>
      </p:sp>
    </p:spTree>
    <p:extLst>
      <p:ext uri="{BB962C8B-B14F-4D97-AF65-F5344CB8AC3E}">
        <p14:creationId xmlns:p14="http://schemas.microsoft.com/office/powerpoint/2010/main" val="91653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3.xml"/><Relationship Id="rId2"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diagramData" Target="../diagrams/data10.xml"/><Relationship Id="rId10"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9092694"/>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545777480"/>
              </p:ext>
            </p:extLst>
          </p:nvPr>
        </p:nvGraphicFramePr>
        <p:xfrm>
          <a:off x="1371600" y="4635500"/>
          <a:ext cx="6400800" cy="1003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828274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55388966"/>
              </p:ext>
            </p:extLst>
          </p:nvPr>
        </p:nvGraphicFramePr>
        <p:xfrm>
          <a:off x="722313" y="4406900"/>
          <a:ext cx="7772400" cy="136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665496453"/>
              </p:ext>
            </p:extLst>
          </p:nvPr>
        </p:nvGraphicFramePr>
        <p:xfrm>
          <a:off x="722313" y="3205163"/>
          <a:ext cx="7772400" cy="1500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1985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8229600" cy="768350"/>
          </a:xfrm>
        </p:spPr>
        <p:style>
          <a:lnRef idx="0">
            <a:schemeClr val="accent6"/>
          </a:lnRef>
          <a:fillRef idx="3">
            <a:schemeClr val="accent6"/>
          </a:fillRef>
          <a:effectRef idx="3">
            <a:schemeClr val="accent6"/>
          </a:effectRef>
          <a:fontRef idx="minor">
            <a:schemeClr val="lt1"/>
          </a:fontRef>
        </p:style>
        <p:txBody>
          <a:bodyPr/>
          <a:lstStyle/>
          <a:p>
            <a:r>
              <a:rPr lang="en-US" dirty="0" smtClean="0">
                <a:solidFill>
                  <a:srgbClr val="000000"/>
                </a:solidFill>
                <a:effectLst>
                  <a:outerShdw blurRad="50800" dist="38100" dir="2700000" algn="tl" rotWithShape="0">
                    <a:prstClr val="black">
                      <a:alpha val="40000"/>
                    </a:prstClr>
                  </a:outerShdw>
                </a:effectLst>
              </a:rPr>
              <a:t>Social Network Site</a:t>
            </a:r>
            <a:endParaRPr lang="en-US" dirty="0">
              <a:solidFill>
                <a:srgbClr val="000000"/>
              </a:solidFill>
              <a:effectLst>
                <a:outerShdw blurRad="50800" dist="38100" dir="2700000" algn="t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7333073"/>
              </p:ext>
            </p:extLst>
          </p:nvPr>
        </p:nvGraphicFramePr>
        <p:xfrm>
          <a:off x="230429" y="2062886"/>
          <a:ext cx="8229600" cy="448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844550" y="876301"/>
            <a:ext cx="6616700" cy="482600"/>
            <a:chOff x="533638" y="2640"/>
            <a:chExt cx="2238226" cy="1342935"/>
          </a:xfrm>
        </p:grpSpPr>
        <p:sp>
          <p:nvSpPr>
            <p:cNvPr id="8" name="Rectangle 7"/>
            <p:cNvSpPr/>
            <p:nvPr/>
          </p:nvSpPr>
          <p:spPr>
            <a:xfrm>
              <a:off x="533638" y="2640"/>
              <a:ext cx="2238226" cy="134293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8"/>
            <p:cNvSpPr/>
            <p:nvPr/>
          </p:nvSpPr>
          <p:spPr>
            <a:xfrm>
              <a:off x="533638" y="2640"/>
              <a:ext cx="2238226" cy="1342935"/>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2400" b="1" kern="1200" dirty="0" smtClean="0"/>
                <a:t>http://</a:t>
              </a:r>
              <a:r>
                <a:rPr lang="en-US" sz="2400" b="1" kern="1200" dirty="0" err="1" smtClean="0"/>
                <a:t>earthcube.ning.com</a:t>
              </a:r>
              <a:r>
                <a:rPr lang="en-US" sz="2400" b="1" kern="1200" dirty="0" smtClean="0"/>
                <a:t>/</a:t>
              </a:r>
              <a:endParaRPr lang="en-US" sz="2400" kern="1200" dirty="0"/>
            </a:p>
          </p:txBody>
        </p:sp>
      </p:grpSp>
    </p:spTree>
    <p:extLst>
      <p:ext uri="{BB962C8B-B14F-4D97-AF65-F5344CB8AC3E}">
        <p14:creationId xmlns:p14="http://schemas.microsoft.com/office/powerpoint/2010/main" val="3344191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88900"/>
            <a:ext cx="3987800" cy="64748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solidFill>
                  <a:srgbClr val="000000"/>
                </a:solidFill>
                <a:effectLst>
                  <a:outerShdw blurRad="50800" dist="38100" dir="2700000" algn="tl" rotWithShape="0">
                    <a:prstClr val="black">
                      <a:alpha val="40000"/>
                    </a:prstClr>
                  </a:outerShdw>
                </a:effectLst>
              </a:rPr>
              <a:t>Timeline</a:t>
            </a:r>
            <a:endParaRPr lang="en-US" b="1" dirty="0">
              <a:solidFill>
                <a:srgbClr val="000000"/>
              </a:solidFill>
              <a:effectLst>
                <a:outerShdw blurRad="50800" dist="38100" dir="2700000" algn="tl" rotWithShape="0">
                  <a:prstClr val="black">
                    <a:alpha val="40000"/>
                  </a:prstClr>
                </a:outerShdw>
              </a:effectLst>
            </a:endParaRPr>
          </a:p>
        </p:txBody>
      </p:sp>
      <p:sp>
        <p:nvSpPr>
          <p:cNvPr id="11" name="Freeform 10"/>
          <p:cNvSpPr/>
          <p:nvPr/>
        </p:nvSpPr>
        <p:spPr>
          <a:xfrm>
            <a:off x="280602" y="1212388"/>
            <a:ext cx="1740255" cy="1835107"/>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just" defTabSz="800100">
              <a:lnSpc>
                <a:spcPct val="90000"/>
              </a:lnSpc>
              <a:spcBef>
                <a:spcPct val="0"/>
              </a:spcBef>
              <a:spcAft>
                <a:spcPct val="35000"/>
              </a:spcAft>
            </a:pPr>
            <a:r>
              <a:rPr lang="en-US" sz="2400" b="1" kern="1200" dirty="0" smtClean="0"/>
              <a:t>First DCL</a:t>
            </a:r>
          </a:p>
        </p:txBody>
      </p:sp>
      <p:sp>
        <p:nvSpPr>
          <p:cNvPr id="19" name="Freeform 18"/>
          <p:cNvSpPr/>
          <p:nvPr/>
        </p:nvSpPr>
        <p:spPr>
          <a:xfrm>
            <a:off x="4569853" y="0"/>
            <a:ext cx="1740255" cy="1835107"/>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endParaRPr lang="en-US" sz="1800" kern="1200" dirty="0"/>
          </a:p>
        </p:txBody>
      </p:sp>
      <p:grpSp>
        <p:nvGrpSpPr>
          <p:cNvPr id="28" name="Group 27"/>
          <p:cNvGrpSpPr/>
          <p:nvPr/>
        </p:nvGrpSpPr>
        <p:grpSpPr>
          <a:xfrm>
            <a:off x="127441" y="1954914"/>
            <a:ext cx="8937730" cy="3648172"/>
            <a:chOff x="-2743200" y="640899"/>
            <a:chExt cx="10063655" cy="4125137"/>
          </a:xfrm>
        </p:grpSpPr>
        <p:sp>
          <p:nvSpPr>
            <p:cNvPr id="10" name="Notched Right Arrow 9"/>
            <p:cNvSpPr/>
            <p:nvPr/>
          </p:nvSpPr>
          <p:spPr>
            <a:xfrm>
              <a:off x="-2743200" y="1166649"/>
              <a:ext cx="10063655" cy="2490952"/>
            </a:xfrm>
            <a:prstGeom prst="notchedRightArrow">
              <a:avLst/>
            </a:prstGeom>
          </p:spPr>
          <p:style>
            <a:lnRef idx="0">
              <a:schemeClr val="accent2"/>
            </a:lnRef>
            <a:fillRef idx="3">
              <a:schemeClr val="accent2"/>
            </a:fillRef>
            <a:effectRef idx="3">
              <a:schemeClr val="accent2"/>
            </a:effectRef>
            <a:fontRef idx="minor">
              <a:schemeClr val="lt1"/>
            </a:fontRef>
          </p:style>
        </p:sp>
        <p:sp>
          <p:nvSpPr>
            <p:cNvPr id="12" name="Oval 11"/>
            <p:cNvSpPr/>
            <p:nvPr/>
          </p:nvSpPr>
          <p:spPr>
            <a:xfrm>
              <a:off x="-2085387"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694723" y="2930930"/>
              <a:ext cx="2263872" cy="18351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2400" b="1" kern="1200" dirty="0" err="1" smtClean="0"/>
                <a:t>Webex</a:t>
              </a:r>
              <a:r>
                <a:rPr lang="en-US" sz="2400" b="1" kern="1200" dirty="0" smtClean="0"/>
                <a:t> Community Outreach</a:t>
              </a:r>
              <a:endParaRPr lang="en-US" sz="2400" b="1"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p:txBody>
        </p:sp>
        <p:sp>
          <p:nvSpPr>
            <p:cNvPr id="14" name="Oval 13"/>
            <p:cNvSpPr/>
            <p:nvPr/>
          </p:nvSpPr>
          <p:spPr>
            <a:xfrm>
              <a:off x="-216301"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1064353" y="640899"/>
              <a:ext cx="1740255" cy="18351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1">
              <a:noAutofit/>
            </a:bodyPr>
            <a:lstStyle/>
            <a:p>
              <a:pPr lvl="0" algn="l" defTabSz="800100">
                <a:lnSpc>
                  <a:spcPct val="90000"/>
                </a:lnSpc>
                <a:spcBef>
                  <a:spcPct val="0"/>
                </a:spcBef>
                <a:spcAft>
                  <a:spcPct val="35000"/>
                </a:spcAft>
              </a:pPr>
              <a:r>
                <a:rPr lang="en-US" sz="2400" b="1" dirty="0" smtClean="0"/>
                <a:t>Social</a:t>
              </a:r>
              <a:br>
                <a:rPr lang="en-US" sz="2400" b="1" dirty="0" smtClean="0"/>
              </a:br>
              <a:r>
                <a:rPr lang="en-US" sz="2400" b="1" dirty="0" smtClean="0"/>
                <a:t>Network</a:t>
              </a:r>
              <a:br>
                <a:rPr lang="en-US" sz="2400" b="1" dirty="0" smtClean="0"/>
              </a:br>
              <a:r>
                <a:rPr lang="en-US" sz="2400" b="1" dirty="0" smtClean="0"/>
                <a:t>Site</a:t>
              </a:r>
              <a:endParaRPr lang="en-US" sz="2400" b="1"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p:txBody>
        </p:sp>
        <p:sp>
          <p:nvSpPr>
            <p:cNvPr id="16" name="Oval 15"/>
            <p:cNvSpPr/>
            <p:nvPr/>
          </p:nvSpPr>
          <p:spPr>
            <a:xfrm>
              <a:off x="1569150"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5656275"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2976543" y="2913102"/>
              <a:ext cx="2117496" cy="18351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2400" b="1" kern="1200" dirty="0" smtClean="0"/>
                <a:t>First</a:t>
              </a:r>
              <a:br>
                <a:rPr lang="en-US" sz="2400" b="1" kern="1200" dirty="0" smtClean="0"/>
              </a:br>
              <a:r>
                <a:rPr lang="en-US" sz="2400" b="1" kern="1200" dirty="0" err="1" smtClean="0"/>
                <a:t>Charrette</a:t>
              </a:r>
              <a:endParaRPr lang="en-US" sz="2400" b="1" kern="1200" dirty="0"/>
            </a:p>
            <a:p>
              <a:pPr marL="114300" lvl="1" indent="-114300" algn="l" defTabSz="622300">
                <a:lnSpc>
                  <a:spcPct val="90000"/>
                </a:lnSpc>
                <a:spcBef>
                  <a:spcPct val="0"/>
                </a:spcBef>
                <a:spcAft>
                  <a:spcPct val="15000"/>
                </a:spcAft>
                <a:buChar char="••"/>
              </a:pPr>
              <a:endParaRPr lang="en-US" sz="2400" b="1" kern="1200" dirty="0"/>
            </a:p>
            <a:p>
              <a:pPr marL="114300" lvl="1" indent="-114300" algn="l" defTabSz="622300">
                <a:lnSpc>
                  <a:spcPct val="90000"/>
                </a:lnSpc>
                <a:spcBef>
                  <a:spcPct val="0"/>
                </a:spcBef>
                <a:spcAft>
                  <a:spcPct val="15000"/>
                </a:spcAft>
                <a:buChar char="••"/>
              </a:pPr>
              <a:endParaRPr lang="en-US" sz="2400" b="1" kern="1200" dirty="0"/>
            </a:p>
          </p:txBody>
        </p:sp>
        <p:sp>
          <p:nvSpPr>
            <p:cNvPr id="7" name="TextBox 6"/>
            <p:cNvSpPr txBox="1"/>
            <p:nvPr/>
          </p:nvSpPr>
          <p:spPr>
            <a:xfrm>
              <a:off x="-2522487" y="1822845"/>
              <a:ext cx="1165704" cy="369332"/>
            </a:xfrm>
            <a:prstGeom prst="rect">
              <a:avLst/>
            </a:prstGeom>
            <a:noFill/>
          </p:spPr>
          <p:txBody>
            <a:bodyPr wrap="none" rtlCol="0">
              <a:spAutoFit/>
            </a:bodyPr>
            <a:lstStyle/>
            <a:p>
              <a:r>
                <a:rPr lang="en-US" dirty="0" smtClean="0"/>
                <a:t>June 2011</a:t>
              </a:r>
              <a:endParaRPr lang="en-US" dirty="0"/>
            </a:p>
          </p:txBody>
        </p:sp>
        <p:sp>
          <p:nvSpPr>
            <p:cNvPr id="8" name="TextBox 7"/>
            <p:cNvSpPr txBox="1"/>
            <p:nvPr/>
          </p:nvSpPr>
          <p:spPr>
            <a:xfrm>
              <a:off x="-558006" y="1822845"/>
              <a:ext cx="1116011" cy="369332"/>
            </a:xfrm>
            <a:prstGeom prst="rect">
              <a:avLst/>
            </a:prstGeom>
            <a:noFill/>
          </p:spPr>
          <p:txBody>
            <a:bodyPr wrap="none" rtlCol="0">
              <a:spAutoFit/>
            </a:bodyPr>
            <a:lstStyle/>
            <a:p>
              <a:r>
                <a:rPr lang="en-US" dirty="0" smtClean="0"/>
                <a:t>July 2011</a:t>
              </a:r>
              <a:endParaRPr lang="en-US" dirty="0"/>
            </a:p>
          </p:txBody>
        </p:sp>
        <p:sp>
          <p:nvSpPr>
            <p:cNvPr id="21" name="TextBox 20"/>
            <p:cNvSpPr txBox="1"/>
            <p:nvPr/>
          </p:nvSpPr>
          <p:spPr>
            <a:xfrm>
              <a:off x="1170946" y="1822845"/>
              <a:ext cx="1151277" cy="369332"/>
            </a:xfrm>
            <a:prstGeom prst="rect">
              <a:avLst/>
            </a:prstGeom>
            <a:noFill/>
          </p:spPr>
          <p:txBody>
            <a:bodyPr wrap="none" rtlCol="0">
              <a:spAutoFit/>
            </a:bodyPr>
            <a:lstStyle/>
            <a:p>
              <a:r>
                <a:rPr lang="en-US" dirty="0" smtClean="0"/>
                <a:t>Aug 2011</a:t>
              </a:r>
              <a:endParaRPr lang="en-US" dirty="0"/>
            </a:p>
          </p:txBody>
        </p:sp>
        <p:pic>
          <p:nvPicPr>
            <p:cNvPr id="25" name="Picture 24" descr="15176747_opentulipscopy.jpg"/>
            <p:cNvPicPr>
              <a:picLocks/>
            </p:cNvPicPr>
            <p:nvPr/>
          </p:nvPicPr>
          <p:blipFill>
            <a:blip r:embed="rId3" cstate="print"/>
            <a:stretch>
              <a:fillRect/>
            </a:stretch>
          </p:blipFill>
          <p:spPr>
            <a:xfrm>
              <a:off x="3445255" y="2090867"/>
              <a:ext cx="809983" cy="760643"/>
            </a:xfrm>
            <a:prstGeom prst="rect">
              <a:avLst/>
            </a:prstGeom>
            <a:blipFill dpi="0" rotWithShape="1">
              <a:blip r:embed="rId4"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sp>
          <p:nvSpPr>
            <p:cNvPr id="22" name="TextBox 21"/>
            <p:cNvSpPr txBox="1"/>
            <p:nvPr/>
          </p:nvSpPr>
          <p:spPr>
            <a:xfrm>
              <a:off x="3220463" y="1822845"/>
              <a:ext cx="1152880" cy="369332"/>
            </a:xfrm>
            <a:prstGeom prst="rect">
              <a:avLst/>
            </a:prstGeom>
            <a:noFill/>
          </p:spPr>
          <p:txBody>
            <a:bodyPr wrap="none" rtlCol="0">
              <a:spAutoFit/>
            </a:bodyPr>
            <a:lstStyle/>
            <a:p>
              <a:r>
                <a:rPr lang="en-US" dirty="0" smtClean="0"/>
                <a:t>Nov 2011</a:t>
              </a:r>
              <a:endParaRPr lang="en-US" dirty="0"/>
            </a:p>
          </p:txBody>
        </p:sp>
        <p:sp>
          <p:nvSpPr>
            <p:cNvPr id="26" name="TextBox 25"/>
            <p:cNvSpPr txBox="1"/>
            <p:nvPr/>
          </p:nvSpPr>
          <p:spPr>
            <a:xfrm>
              <a:off x="5094039" y="1822845"/>
              <a:ext cx="1989647" cy="369332"/>
            </a:xfrm>
            <a:prstGeom prst="rect">
              <a:avLst/>
            </a:prstGeom>
            <a:noFill/>
          </p:spPr>
          <p:txBody>
            <a:bodyPr wrap="none" rtlCol="0">
              <a:spAutoFit/>
            </a:bodyPr>
            <a:lstStyle/>
            <a:p>
              <a:r>
                <a:rPr lang="en-US" dirty="0" smtClean="0"/>
                <a:t>Dec 2011- present</a:t>
              </a:r>
              <a:endParaRPr lang="en-US" dirty="0"/>
            </a:p>
          </p:txBody>
        </p:sp>
        <p:sp>
          <p:nvSpPr>
            <p:cNvPr id="27" name="Freeform 26"/>
            <p:cNvSpPr/>
            <p:nvPr/>
          </p:nvSpPr>
          <p:spPr>
            <a:xfrm>
              <a:off x="4853454" y="867827"/>
              <a:ext cx="1740255" cy="5637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2400" b="1" dirty="0" smtClean="0"/>
                <a:t>EAGER Phase</a:t>
              </a:r>
              <a:endParaRPr lang="en-US" sz="2400" b="1" kern="1200" dirty="0"/>
            </a:p>
            <a:p>
              <a:pPr marL="114300" lvl="1" indent="-114300" algn="l" defTabSz="622300">
                <a:lnSpc>
                  <a:spcPct val="90000"/>
                </a:lnSpc>
                <a:spcBef>
                  <a:spcPct val="0"/>
                </a:spcBef>
                <a:spcAft>
                  <a:spcPct val="15000"/>
                </a:spcAft>
                <a:buChar char="••"/>
              </a:pPr>
              <a:endParaRPr lang="en-US" sz="2400" b="1" kern="1200" dirty="0"/>
            </a:p>
            <a:p>
              <a:pPr marL="114300" lvl="1" indent="-114300" algn="l" defTabSz="622300">
                <a:lnSpc>
                  <a:spcPct val="90000"/>
                </a:lnSpc>
                <a:spcBef>
                  <a:spcPct val="0"/>
                </a:spcBef>
                <a:spcAft>
                  <a:spcPct val="15000"/>
                </a:spcAft>
                <a:buChar char="••"/>
              </a:pPr>
              <a:endParaRPr lang="en-US" sz="2400" b="1" kern="1200" dirty="0"/>
            </a:p>
          </p:txBody>
        </p:sp>
      </p:grpSp>
      <p:sp>
        <p:nvSpPr>
          <p:cNvPr id="2" name="TextBox 1"/>
          <p:cNvSpPr txBox="1"/>
          <p:nvPr/>
        </p:nvSpPr>
        <p:spPr>
          <a:xfrm>
            <a:off x="4319819" y="997518"/>
            <a:ext cx="3980577" cy="83099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Wingdings" charset="2"/>
              <a:buChar char="u"/>
            </a:pPr>
            <a:r>
              <a:rPr lang="en-US" sz="1600" dirty="0" smtClean="0"/>
              <a:t>Accelerating the Community Dialog</a:t>
            </a:r>
          </a:p>
          <a:p>
            <a:pPr marL="285750" indent="-285750">
              <a:buFont typeface="Wingdings" charset="2"/>
              <a:buChar char="u"/>
            </a:pPr>
            <a:r>
              <a:rPr lang="en-US" sz="1600" dirty="0" smtClean="0"/>
              <a:t>Defining the initial scope of EarthCube</a:t>
            </a:r>
          </a:p>
          <a:p>
            <a:pPr marL="285750" indent="-285750">
              <a:buFont typeface="Wingdings" charset="2"/>
              <a:buChar char="u"/>
            </a:pPr>
            <a:r>
              <a:rPr lang="en-US" sz="1600" dirty="0" smtClean="0"/>
              <a:t>New starting point for collaboration</a:t>
            </a:r>
            <a:endParaRPr lang="en-US" sz="1600" dirty="0"/>
          </a:p>
        </p:txBody>
      </p:sp>
      <p:cxnSp>
        <p:nvCxnSpPr>
          <p:cNvPr id="5" name="Straight Arrow Connector 4"/>
          <p:cNvCxnSpPr>
            <a:stCxn id="2" idx="2"/>
            <a:endCxn id="22" idx="0"/>
          </p:cNvCxnSpPr>
          <p:nvPr/>
        </p:nvCxnSpPr>
        <p:spPr>
          <a:xfrm flipH="1">
            <a:off x="5935835" y="1828515"/>
            <a:ext cx="374273" cy="1171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994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88900"/>
            <a:ext cx="3987800" cy="64748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solidFill>
                  <a:srgbClr val="000000"/>
                </a:solidFill>
                <a:effectLst>
                  <a:outerShdw blurRad="50800" dist="38100" dir="2700000" algn="tl" rotWithShape="0">
                    <a:prstClr val="black">
                      <a:alpha val="40000"/>
                    </a:prstClr>
                  </a:outerShdw>
                </a:effectLst>
              </a:rPr>
              <a:t>Timeline</a:t>
            </a:r>
            <a:endParaRPr lang="en-US" b="1" dirty="0">
              <a:solidFill>
                <a:srgbClr val="000000"/>
              </a:solidFill>
              <a:effectLst>
                <a:outerShdw blurRad="50800" dist="38100" dir="2700000" algn="tl" rotWithShape="0">
                  <a:prstClr val="black">
                    <a:alpha val="40000"/>
                  </a:prstClr>
                </a:outerShdw>
              </a:effectLst>
            </a:endParaRPr>
          </a:p>
        </p:txBody>
      </p:sp>
      <p:sp>
        <p:nvSpPr>
          <p:cNvPr id="11" name="Freeform 10"/>
          <p:cNvSpPr/>
          <p:nvPr/>
        </p:nvSpPr>
        <p:spPr>
          <a:xfrm rot="18947451">
            <a:off x="116273" y="973296"/>
            <a:ext cx="1852998" cy="1723620"/>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just" defTabSz="800100">
              <a:lnSpc>
                <a:spcPct val="90000"/>
              </a:lnSpc>
              <a:spcBef>
                <a:spcPct val="0"/>
              </a:spcBef>
              <a:spcAft>
                <a:spcPct val="35000"/>
              </a:spcAft>
            </a:pPr>
            <a:r>
              <a:rPr lang="en-US" sz="2400" b="1" kern="1200" dirty="0" smtClean="0"/>
              <a:t>First Awards</a:t>
            </a:r>
          </a:p>
        </p:txBody>
      </p:sp>
      <p:sp>
        <p:nvSpPr>
          <p:cNvPr id="19" name="Freeform 18"/>
          <p:cNvSpPr/>
          <p:nvPr/>
        </p:nvSpPr>
        <p:spPr>
          <a:xfrm>
            <a:off x="4569853" y="0"/>
            <a:ext cx="1740255" cy="1835107"/>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endParaRPr lang="en-US" sz="1800" kern="1200" dirty="0"/>
          </a:p>
        </p:txBody>
      </p:sp>
      <p:grpSp>
        <p:nvGrpSpPr>
          <p:cNvPr id="28" name="Group 27"/>
          <p:cNvGrpSpPr/>
          <p:nvPr/>
        </p:nvGrpSpPr>
        <p:grpSpPr>
          <a:xfrm>
            <a:off x="127441" y="2419875"/>
            <a:ext cx="8937730" cy="3653679"/>
            <a:chOff x="-2743200" y="1166649"/>
            <a:chExt cx="10063655" cy="4131364"/>
          </a:xfrm>
        </p:grpSpPr>
        <p:sp>
          <p:nvSpPr>
            <p:cNvPr id="10" name="Notched Right Arrow 9"/>
            <p:cNvSpPr/>
            <p:nvPr/>
          </p:nvSpPr>
          <p:spPr>
            <a:xfrm>
              <a:off x="-2743200" y="1166649"/>
              <a:ext cx="10063655" cy="2490952"/>
            </a:xfrm>
            <a:prstGeom prst="notchedRightArrow">
              <a:avLst/>
            </a:prstGeom>
          </p:spPr>
          <p:style>
            <a:lnRef idx="0">
              <a:schemeClr val="accent2"/>
            </a:lnRef>
            <a:fillRef idx="3">
              <a:schemeClr val="accent2"/>
            </a:fillRef>
            <a:effectRef idx="3">
              <a:schemeClr val="accent2"/>
            </a:effectRef>
            <a:fontRef idx="minor">
              <a:schemeClr val="lt1"/>
            </a:fontRef>
          </p:style>
        </p:sp>
        <p:sp>
          <p:nvSpPr>
            <p:cNvPr id="12" name="Oval 11"/>
            <p:cNvSpPr/>
            <p:nvPr/>
          </p:nvSpPr>
          <p:spPr>
            <a:xfrm>
              <a:off x="-2085387"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1478107" y="3196596"/>
              <a:ext cx="2263872" cy="1078487"/>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1">
              <a:noAutofit/>
            </a:bodyPr>
            <a:lstStyle/>
            <a:p>
              <a:pPr lvl="0" algn="ctr" defTabSz="800100">
                <a:lnSpc>
                  <a:spcPct val="90000"/>
                </a:lnSpc>
                <a:spcBef>
                  <a:spcPct val="0"/>
                </a:spcBef>
                <a:spcAft>
                  <a:spcPct val="35000"/>
                </a:spcAft>
              </a:pPr>
              <a:r>
                <a:rPr lang="en-US" sz="2400" b="1" dirty="0" smtClean="0"/>
                <a:t>Chapeau Solicitation </a:t>
              </a:r>
              <a:r>
                <a:rPr lang="en-US" sz="2400" b="1" kern="1200" dirty="0" smtClean="0"/>
                <a:t> </a:t>
              </a:r>
              <a:endParaRPr lang="en-US" sz="2400" b="1" kern="1200" dirty="0"/>
            </a:p>
            <a:p>
              <a:pPr marL="114300" lvl="1" indent="-114300" algn="ctr" defTabSz="622300">
                <a:lnSpc>
                  <a:spcPct val="90000"/>
                </a:lnSpc>
                <a:spcBef>
                  <a:spcPct val="0"/>
                </a:spcBef>
                <a:spcAft>
                  <a:spcPct val="15000"/>
                </a:spcAft>
                <a:buChar char="••"/>
              </a:pPr>
              <a:endParaRPr lang="en-US" sz="1400" kern="1200" dirty="0"/>
            </a:p>
            <a:p>
              <a:pPr marL="114300" lvl="1" indent="-114300" algn="ctr" defTabSz="622300">
                <a:lnSpc>
                  <a:spcPct val="90000"/>
                </a:lnSpc>
                <a:spcBef>
                  <a:spcPct val="0"/>
                </a:spcBef>
                <a:spcAft>
                  <a:spcPct val="15000"/>
                </a:spcAft>
                <a:buChar char="••"/>
              </a:pPr>
              <a:endParaRPr lang="en-US" sz="1400" kern="1200" dirty="0"/>
            </a:p>
          </p:txBody>
        </p:sp>
        <p:sp>
          <p:nvSpPr>
            <p:cNvPr id="14" name="Oval 13"/>
            <p:cNvSpPr/>
            <p:nvPr/>
          </p:nvSpPr>
          <p:spPr>
            <a:xfrm>
              <a:off x="-216301"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607016" y="3062674"/>
              <a:ext cx="2520863" cy="1835107"/>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1">
              <a:noAutofit/>
            </a:bodyPr>
            <a:lstStyle/>
            <a:p>
              <a:pPr lvl="0" algn="ctr" defTabSz="800100">
                <a:lnSpc>
                  <a:spcPct val="90000"/>
                </a:lnSpc>
                <a:spcBef>
                  <a:spcPct val="0"/>
                </a:spcBef>
                <a:spcAft>
                  <a:spcPct val="35000"/>
                </a:spcAft>
              </a:pPr>
              <a:r>
                <a:rPr lang="en-US" sz="2400" b="1" dirty="0" smtClean="0"/>
                <a:t>Chapeau</a:t>
              </a:r>
            </a:p>
            <a:p>
              <a:pPr lvl="0" algn="ctr" defTabSz="800100">
                <a:lnSpc>
                  <a:spcPct val="90000"/>
                </a:lnSpc>
                <a:spcBef>
                  <a:spcPct val="0"/>
                </a:spcBef>
                <a:spcAft>
                  <a:spcPct val="35000"/>
                </a:spcAft>
              </a:pPr>
              <a:r>
                <a:rPr lang="en-US" sz="2400" b="1" dirty="0" smtClean="0"/>
                <a:t>Amendment 1</a:t>
              </a:r>
              <a:endParaRPr lang="en-US" sz="2400" b="1" kern="1200" dirty="0"/>
            </a:p>
            <a:p>
              <a:pPr marL="114300" lvl="1" indent="-114300" algn="ctr" defTabSz="622300">
                <a:lnSpc>
                  <a:spcPct val="90000"/>
                </a:lnSpc>
                <a:spcBef>
                  <a:spcPct val="0"/>
                </a:spcBef>
                <a:spcAft>
                  <a:spcPct val="15000"/>
                </a:spcAft>
                <a:buChar char="••"/>
              </a:pPr>
              <a:endParaRPr lang="en-US" sz="1400" kern="1200" dirty="0"/>
            </a:p>
            <a:p>
              <a:pPr marL="114300" lvl="1" indent="-114300" algn="ctr" defTabSz="622300">
                <a:lnSpc>
                  <a:spcPct val="90000"/>
                </a:lnSpc>
                <a:spcBef>
                  <a:spcPct val="0"/>
                </a:spcBef>
                <a:spcAft>
                  <a:spcPct val="15000"/>
                </a:spcAft>
                <a:buChar char="••"/>
              </a:pPr>
              <a:endParaRPr lang="en-US" sz="1400" kern="1200" dirty="0"/>
            </a:p>
          </p:txBody>
        </p:sp>
        <p:sp>
          <p:nvSpPr>
            <p:cNvPr id="20" name="Oval 19"/>
            <p:cNvSpPr/>
            <p:nvPr/>
          </p:nvSpPr>
          <p:spPr>
            <a:xfrm>
              <a:off x="5656275"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2701408" y="1822845"/>
              <a:ext cx="2007130" cy="417619"/>
            </a:xfrm>
            <a:prstGeom prst="rect">
              <a:avLst/>
            </a:prstGeom>
            <a:noFill/>
          </p:spPr>
          <p:txBody>
            <a:bodyPr wrap="none" rtlCol="0">
              <a:spAutoFit/>
            </a:bodyPr>
            <a:lstStyle/>
            <a:p>
              <a:r>
                <a:rPr lang="en-US" dirty="0" smtClean="0"/>
                <a:t>Mar – May, 2012</a:t>
              </a:r>
              <a:endParaRPr lang="en-US" dirty="0"/>
            </a:p>
          </p:txBody>
        </p:sp>
        <p:sp>
          <p:nvSpPr>
            <p:cNvPr id="8" name="TextBox 7"/>
            <p:cNvSpPr txBox="1"/>
            <p:nvPr/>
          </p:nvSpPr>
          <p:spPr>
            <a:xfrm>
              <a:off x="-558006" y="1822845"/>
              <a:ext cx="1343773" cy="417619"/>
            </a:xfrm>
            <a:prstGeom prst="rect">
              <a:avLst/>
            </a:prstGeom>
            <a:noFill/>
          </p:spPr>
          <p:txBody>
            <a:bodyPr wrap="none" rtlCol="0">
              <a:spAutoFit/>
            </a:bodyPr>
            <a:lstStyle/>
            <a:p>
              <a:r>
                <a:rPr lang="en-US" dirty="0" smtClean="0"/>
                <a:t>June, 2012</a:t>
              </a:r>
              <a:endParaRPr lang="en-US" dirty="0"/>
            </a:p>
          </p:txBody>
        </p:sp>
        <p:sp>
          <p:nvSpPr>
            <p:cNvPr id="21" name="TextBox 20"/>
            <p:cNvSpPr txBox="1"/>
            <p:nvPr/>
          </p:nvSpPr>
          <p:spPr>
            <a:xfrm>
              <a:off x="1170946" y="1822845"/>
              <a:ext cx="1395425" cy="417619"/>
            </a:xfrm>
            <a:prstGeom prst="rect">
              <a:avLst/>
            </a:prstGeom>
            <a:noFill/>
          </p:spPr>
          <p:txBody>
            <a:bodyPr wrap="none" rtlCol="0">
              <a:spAutoFit/>
            </a:bodyPr>
            <a:lstStyle/>
            <a:p>
              <a:r>
                <a:rPr lang="en-US" dirty="0" smtClean="0"/>
                <a:t>~Sept 2012</a:t>
              </a:r>
              <a:endParaRPr lang="en-US" dirty="0"/>
            </a:p>
          </p:txBody>
        </p:sp>
        <p:sp>
          <p:nvSpPr>
            <p:cNvPr id="22" name="TextBox 21"/>
            <p:cNvSpPr txBox="1"/>
            <p:nvPr/>
          </p:nvSpPr>
          <p:spPr>
            <a:xfrm>
              <a:off x="3220463" y="1822845"/>
              <a:ext cx="1826538" cy="417619"/>
            </a:xfrm>
            <a:prstGeom prst="rect">
              <a:avLst/>
            </a:prstGeom>
            <a:noFill/>
          </p:spPr>
          <p:txBody>
            <a:bodyPr wrap="none" rtlCol="0">
              <a:spAutoFit/>
            </a:bodyPr>
            <a:lstStyle/>
            <a:p>
              <a:r>
                <a:rPr lang="en-US" dirty="0" smtClean="0"/>
                <a:t>Sept -Nov 2012</a:t>
              </a:r>
              <a:endParaRPr lang="en-US" dirty="0"/>
            </a:p>
          </p:txBody>
        </p:sp>
        <p:sp>
          <p:nvSpPr>
            <p:cNvPr id="26" name="TextBox 25"/>
            <p:cNvSpPr txBox="1"/>
            <p:nvPr/>
          </p:nvSpPr>
          <p:spPr>
            <a:xfrm>
              <a:off x="5094039" y="1822845"/>
              <a:ext cx="1400120" cy="417619"/>
            </a:xfrm>
            <a:prstGeom prst="rect">
              <a:avLst/>
            </a:prstGeom>
            <a:noFill/>
          </p:spPr>
          <p:txBody>
            <a:bodyPr wrap="none" rtlCol="0">
              <a:spAutoFit/>
            </a:bodyPr>
            <a:lstStyle/>
            <a:p>
              <a:r>
                <a:rPr lang="en-US" dirty="0" smtClean="0"/>
                <a:t>2012 -2013</a:t>
              </a:r>
              <a:endParaRPr lang="en-US" dirty="0"/>
            </a:p>
          </p:txBody>
        </p:sp>
        <p:sp>
          <p:nvSpPr>
            <p:cNvPr id="27" name="Freeform 26"/>
            <p:cNvSpPr/>
            <p:nvPr/>
          </p:nvSpPr>
          <p:spPr>
            <a:xfrm>
              <a:off x="3070680" y="3181054"/>
              <a:ext cx="1740255" cy="5637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2400" b="1" dirty="0" smtClean="0"/>
                <a:t>More</a:t>
              </a:r>
            </a:p>
            <a:p>
              <a:pPr lvl="0" algn="l" defTabSz="800100">
                <a:lnSpc>
                  <a:spcPct val="90000"/>
                </a:lnSpc>
                <a:spcBef>
                  <a:spcPct val="0"/>
                </a:spcBef>
                <a:spcAft>
                  <a:spcPct val="35000"/>
                </a:spcAft>
              </a:pPr>
              <a:r>
                <a:rPr lang="en-US" sz="2400" b="1" dirty="0" smtClean="0"/>
                <a:t>EAGER</a:t>
              </a:r>
            </a:p>
            <a:p>
              <a:pPr lvl="0" algn="l" defTabSz="800100">
                <a:lnSpc>
                  <a:spcPct val="90000"/>
                </a:lnSpc>
                <a:spcBef>
                  <a:spcPct val="0"/>
                </a:spcBef>
                <a:spcAft>
                  <a:spcPct val="35000"/>
                </a:spcAft>
              </a:pPr>
              <a:r>
                <a:rPr lang="en-US" sz="2400" b="1" dirty="0" smtClean="0"/>
                <a:t>Awards? </a:t>
              </a:r>
              <a:endParaRPr lang="en-US" sz="2400" b="1" kern="1200" dirty="0"/>
            </a:p>
            <a:p>
              <a:pPr marL="114300" lvl="1" indent="-114300" algn="l" defTabSz="622300">
                <a:lnSpc>
                  <a:spcPct val="90000"/>
                </a:lnSpc>
                <a:spcBef>
                  <a:spcPct val="0"/>
                </a:spcBef>
                <a:spcAft>
                  <a:spcPct val="15000"/>
                </a:spcAft>
                <a:buChar char="••"/>
              </a:pPr>
              <a:endParaRPr lang="en-US" sz="2400" b="1" kern="1200" dirty="0"/>
            </a:p>
            <a:p>
              <a:pPr marL="114300" lvl="1" indent="-114300" algn="l" defTabSz="622300">
                <a:lnSpc>
                  <a:spcPct val="90000"/>
                </a:lnSpc>
                <a:spcBef>
                  <a:spcPct val="0"/>
                </a:spcBef>
                <a:spcAft>
                  <a:spcPct val="15000"/>
                </a:spcAft>
                <a:buChar char="••"/>
              </a:pPr>
              <a:endParaRPr lang="en-US" sz="2400" b="1" kern="1200" dirty="0"/>
            </a:p>
          </p:txBody>
        </p:sp>
        <p:sp>
          <p:nvSpPr>
            <p:cNvPr id="16" name="Oval 15"/>
            <p:cNvSpPr/>
            <p:nvPr/>
          </p:nvSpPr>
          <p:spPr>
            <a:xfrm>
              <a:off x="1569150" y="2241800"/>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p:cNvSpPr/>
            <p:nvPr/>
          </p:nvSpPr>
          <p:spPr>
            <a:xfrm>
              <a:off x="3556833" y="2192177"/>
              <a:ext cx="432588" cy="4587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4563539" y="3462907"/>
              <a:ext cx="2520863" cy="1835106"/>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1">
              <a:noAutofit/>
            </a:bodyPr>
            <a:lstStyle/>
            <a:p>
              <a:pPr lvl="0" algn="ctr" defTabSz="800100">
                <a:lnSpc>
                  <a:spcPct val="90000"/>
                </a:lnSpc>
                <a:spcBef>
                  <a:spcPct val="0"/>
                </a:spcBef>
                <a:spcAft>
                  <a:spcPct val="35000"/>
                </a:spcAft>
              </a:pPr>
              <a:r>
                <a:rPr lang="en-US" sz="2400" b="1" dirty="0" smtClean="0"/>
                <a:t>Chapeau</a:t>
              </a:r>
            </a:p>
            <a:p>
              <a:pPr lvl="0" algn="ctr" defTabSz="800100">
                <a:lnSpc>
                  <a:spcPct val="90000"/>
                </a:lnSpc>
                <a:spcBef>
                  <a:spcPct val="0"/>
                </a:spcBef>
                <a:spcAft>
                  <a:spcPct val="35000"/>
                </a:spcAft>
              </a:pPr>
              <a:r>
                <a:rPr lang="en-US" sz="2400" b="1" dirty="0" smtClean="0"/>
                <a:t>Amendment 2</a:t>
              </a:r>
              <a:endParaRPr lang="en-US" sz="2400" b="1" kern="1200" dirty="0"/>
            </a:p>
            <a:p>
              <a:pPr marL="114300" lvl="1" indent="-114300" algn="ctr" defTabSz="622300">
                <a:lnSpc>
                  <a:spcPct val="90000"/>
                </a:lnSpc>
                <a:spcBef>
                  <a:spcPct val="0"/>
                </a:spcBef>
                <a:spcAft>
                  <a:spcPct val="15000"/>
                </a:spcAft>
                <a:buChar char="••"/>
              </a:pPr>
              <a:endParaRPr lang="en-US" sz="1400" kern="1200" dirty="0"/>
            </a:p>
            <a:p>
              <a:pPr marL="114300" lvl="1" indent="-114300" algn="ctr" defTabSz="622300">
                <a:lnSpc>
                  <a:spcPct val="90000"/>
                </a:lnSpc>
                <a:spcBef>
                  <a:spcPct val="0"/>
                </a:spcBef>
                <a:spcAft>
                  <a:spcPct val="15000"/>
                </a:spcAft>
                <a:buChar char="••"/>
              </a:pPr>
              <a:endParaRPr lang="en-US" sz="1400" kern="1200" dirty="0"/>
            </a:p>
          </p:txBody>
        </p:sp>
      </p:grpSp>
      <p:sp>
        <p:nvSpPr>
          <p:cNvPr id="23" name="Freeform 22"/>
          <p:cNvSpPr/>
          <p:nvPr/>
        </p:nvSpPr>
        <p:spPr>
          <a:xfrm rot="18947451">
            <a:off x="1848451" y="966705"/>
            <a:ext cx="1852998" cy="1723620"/>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just" defTabSz="800100">
              <a:lnSpc>
                <a:spcPct val="90000"/>
              </a:lnSpc>
              <a:spcBef>
                <a:spcPct val="0"/>
              </a:spcBef>
              <a:spcAft>
                <a:spcPct val="35000"/>
              </a:spcAft>
            </a:pPr>
            <a:r>
              <a:rPr lang="en-US" sz="2400" b="1" kern="1200" dirty="0" smtClean="0"/>
              <a:t>Charrette II</a:t>
            </a:r>
          </a:p>
        </p:txBody>
      </p:sp>
      <p:cxnSp>
        <p:nvCxnSpPr>
          <p:cNvPr id="29" name="Straight Connector 28"/>
          <p:cNvCxnSpPr/>
          <p:nvPr/>
        </p:nvCxnSpPr>
        <p:spPr>
          <a:xfrm>
            <a:off x="4170005" y="3816350"/>
            <a:ext cx="0" cy="398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68155" y="3511550"/>
            <a:ext cx="0" cy="806450"/>
          </a:xfrm>
          <a:prstGeom prst="line">
            <a:avLst/>
          </a:prstGeom>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rot="18947451">
            <a:off x="5015309" y="801605"/>
            <a:ext cx="1852998" cy="1723620"/>
          </a:xfrm>
          <a:custGeom>
            <a:avLst/>
            <a:gdLst>
              <a:gd name="connsiteX0" fmla="*/ 0 w 1740255"/>
              <a:gd name="connsiteY0" fmla="*/ 0 h 1730353"/>
              <a:gd name="connsiteX1" fmla="*/ 1740255 w 1740255"/>
              <a:gd name="connsiteY1" fmla="*/ 0 h 1730353"/>
              <a:gd name="connsiteX2" fmla="*/ 1740255 w 1740255"/>
              <a:gd name="connsiteY2" fmla="*/ 1730353 h 1730353"/>
              <a:gd name="connsiteX3" fmla="*/ 0 w 1740255"/>
              <a:gd name="connsiteY3" fmla="*/ 1730353 h 1730353"/>
              <a:gd name="connsiteX4" fmla="*/ 0 w 1740255"/>
              <a:gd name="connsiteY4" fmla="*/ 0 h 173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55" h="1730353">
                <a:moveTo>
                  <a:pt x="0" y="0"/>
                </a:moveTo>
                <a:lnTo>
                  <a:pt x="1740255" y="0"/>
                </a:lnTo>
                <a:lnTo>
                  <a:pt x="1740255" y="1730353"/>
                </a:lnTo>
                <a:lnTo>
                  <a:pt x="0" y="1730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just" defTabSz="800100">
              <a:lnSpc>
                <a:spcPct val="90000"/>
              </a:lnSpc>
              <a:spcBef>
                <a:spcPct val="0"/>
              </a:spcBef>
              <a:spcAft>
                <a:spcPct val="35000"/>
              </a:spcAft>
            </a:pPr>
            <a:r>
              <a:rPr lang="en-US" sz="2400" b="1" dirty="0" smtClean="0"/>
              <a:t>End-user engagement events</a:t>
            </a:r>
            <a:endParaRPr lang="en-US" sz="2400" b="1" kern="1200" dirty="0" smtClean="0"/>
          </a:p>
        </p:txBody>
      </p:sp>
      <p:cxnSp>
        <p:nvCxnSpPr>
          <p:cNvPr id="34" name="Straight Connector 33"/>
          <p:cNvCxnSpPr/>
          <p:nvPr/>
        </p:nvCxnSpPr>
        <p:spPr>
          <a:xfrm>
            <a:off x="7789505" y="3776443"/>
            <a:ext cx="0" cy="8064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692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2445279" y="76201"/>
            <a:ext cx="2126721" cy="2754251"/>
            <a:chOff x="2445279" y="76201"/>
            <a:chExt cx="2126721" cy="2754251"/>
          </a:xfrm>
        </p:grpSpPr>
        <p:grpSp>
          <p:nvGrpSpPr>
            <p:cNvPr id="3" name="Group 87"/>
            <p:cNvGrpSpPr>
              <a:grpSpLocks noChangeAspect="1"/>
            </p:cNvGrpSpPr>
            <p:nvPr/>
          </p:nvGrpSpPr>
          <p:grpSpPr bwMode="auto">
            <a:xfrm>
              <a:off x="2445279" y="76201"/>
              <a:ext cx="706437" cy="731837"/>
              <a:chOff x="3897895" y="1014966"/>
              <a:chExt cx="1058600" cy="1097280"/>
            </a:xfrm>
          </p:grpSpPr>
          <p:sp>
            <p:nvSpPr>
              <p:cNvPr id="89" name="Heptagon 88"/>
              <p:cNvSpPr>
                <a:spLocks/>
              </p:cNvSpPr>
              <p:nvPr/>
            </p:nvSpPr>
            <p:spPr bwMode="auto">
              <a:xfrm>
                <a:off x="3990670" y="1153019"/>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gradFill rotWithShape="1">
                <a:gsLst>
                  <a:gs pos="0">
                    <a:srgbClr val="DCFFA0"/>
                  </a:gs>
                  <a:gs pos="100000">
                    <a:srgbClr val="A0CA4A"/>
                  </a:gs>
                </a:gsLst>
                <a:lin ang="5400000"/>
              </a:gradFill>
              <a:ln w="9525" cap="flat" cmpd="sng">
                <a:solidFill>
                  <a:srgbClr val="98B954"/>
                </a:solidFill>
                <a:prstDash val="solid"/>
                <a:round/>
                <a:headEnd/>
                <a:tailEnd/>
              </a:ln>
              <a:effectLst>
                <a:outerShdw dist="23000" dir="5400000" rotWithShape="0">
                  <a:srgbClr val="000000">
                    <a:alpha val="34999"/>
                  </a:srgbClr>
                </a:outerShdw>
              </a:effectLst>
            </p:spPr>
            <p:txBody>
              <a:bodyPr/>
              <a:lstStyle/>
              <a:p>
                <a:pPr defTabSz="914400"/>
                <a:endParaRPr lang="en-US">
                  <a:solidFill>
                    <a:prstClr val="black"/>
                  </a:solidFill>
                </a:endParaRPr>
              </a:p>
            </p:txBody>
          </p:sp>
          <p:sp>
            <p:nvSpPr>
              <p:cNvPr id="90" name="Oval 89"/>
              <p:cNvSpPr>
                <a:spLocks noChangeAspect="1"/>
              </p:cNvSpPr>
              <p:nvPr/>
            </p:nvSpPr>
            <p:spPr bwMode="auto">
              <a:xfrm>
                <a:off x="4585390" y="1169679"/>
                <a:ext cx="275950" cy="273726"/>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91" name="Oval 90"/>
              <p:cNvSpPr>
                <a:spLocks noChangeAspect="1"/>
              </p:cNvSpPr>
              <p:nvPr/>
            </p:nvSpPr>
            <p:spPr bwMode="auto">
              <a:xfrm>
                <a:off x="3931199" y="1183961"/>
                <a:ext cx="273570" cy="276105"/>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92" name="Oval 91"/>
              <p:cNvSpPr>
                <a:spLocks noChangeAspect="1"/>
              </p:cNvSpPr>
              <p:nvPr/>
            </p:nvSpPr>
            <p:spPr bwMode="auto">
              <a:xfrm>
                <a:off x="4682925" y="1548135"/>
                <a:ext cx="273570" cy="273724"/>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93" name="Oval 92"/>
              <p:cNvSpPr>
                <a:spLocks noChangeAspect="1"/>
              </p:cNvSpPr>
              <p:nvPr/>
            </p:nvSpPr>
            <p:spPr bwMode="auto">
              <a:xfrm>
                <a:off x="4511646" y="1838522"/>
                <a:ext cx="275950" cy="273724"/>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96" name="Oval 95"/>
              <p:cNvSpPr>
                <a:spLocks noChangeAspect="1"/>
              </p:cNvSpPr>
              <p:nvPr/>
            </p:nvSpPr>
            <p:spPr bwMode="auto">
              <a:xfrm>
                <a:off x="4083447" y="1838522"/>
                <a:ext cx="273570" cy="273724"/>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100" name="Oval 99"/>
              <p:cNvSpPr>
                <a:spLocks noChangeAspect="1"/>
              </p:cNvSpPr>
              <p:nvPr/>
            </p:nvSpPr>
            <p:spPr bwMode="auto">
              <a:xfrm>
                <a:off x="4247589" y="1014966"/>
                <a:ext cx="275950" cy="273724"/>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103" name="Oval 102"/>
              <p:cNvSpPr>
                <a:spLocks noChangeAspect="1"/>
              </p:cNvSpPr>
              <p:nvPr/>
            </p:nvSpPr>
            <p:spPr bwMode="auto">
              <a:xfrm>
                <a:off x="3897895" y="1543375"/>
                <a:ext cx="273570" cy="273724"/>
              </a:xfrm>
              <a:prstGeom prst="ellipse">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grpSp>
        <p:cxnSp>
          <p:nvCxnSpPr>
            <p:cNvPr id="104" name="Curved Connector 103"/>
            <p:cNvCxnSpPr>
              <a:cxnSpLocks noChangeShapeType="1"/>
            </p:cNvCxnSpPr>
            <p:nvPr/>
          </p:nvCxnSpPr>
          <p:spPr bwMode="auto">
            <a:xfrm rot="16200000" flipV="1">
              <a:off x="2787682" y="1098520"/>
              <a:ext cx="1916052" cy="1547812"/>
            </a:xfrm>
            <a:prstGeom prst="curvedConnector3">
              <a:avLst>
                <a:gd name="adj1" fmla="val 50000"/>
              </a:avLst>
            </a:prstGeom>
            <a:noFill/>
            <a:ln w="38100">
              <a:solidFill>
                <a:srgbClr val="9BBB59"/>
              </a:solidFill>
              <a:round/>
              <a:headEnd/>
              <a:tailEnd type="arrow" w="med" len="med"/>
            </a:ln>
            <a:effectLst>
              <a:outerShdw dist="23000" dir="5400000" rotWithShape="0">
                <a:srgbClr val="808080">
                  <a:alpha val="34998"/>
                </a:srgbClr>
              </a:outerShdw>
            </a:effectLst>
          </p:spPr>
        </p:cxnSp>
        <p:sp>
          <p:nvSpPr>
            <p:cNvPr id="108" name="Vertical Scroll 107"/>
            <p:cNvSpPr>
              <a:spLocks noChangeArrowheads="1"/>
            </p:cNvSpPr>
            <p:nvPr/>
          </p:nvSpPr>
          <p:spPr bwMode="auto">
            <a:xfrm>
              <a:off x="3200400" y="1600200"/>
              <a:ext cx="1371600" cy="685800"/>
            </a:xfrm>
            <a:prstGeom prst="verticalScroll">
              <a:avLst>
                <a:gd name="adj" fmla="val 12500"/>
              </a:avLst>
            </a:prstGeom>
            <a:solidFill>
              <a:srgbClr val="92D050"/>
            </a:solidFill>
            <a:ln w="9525">
              <a:solidFill>
                <a:srgbClr val="4A7EBB"/>
              </a:solidFill>
              <a:round/>
              <a:headEnd/>
              <a:tailEnd/>
            </a:ln>
            <a:effectLst>
              <a:outerShdw dist="23000" dir="5400000" rotWithShape="0">
                <a:srgbClr val="808080">
                  <a:alpha val="34999"/>
                </a:srgbClr>
              </a:outerShdw>
            </a:effectLst>
          </p:spPr>
          <p:txBody>
            <a:bodyPr/>
            <a:lstStyle/>
            <a:p>
              <a:pPr defTabSz="914400">
                <a:defRPr/>
              </a:pPr>
              <a:r>
                <a:rPr lang="en-US" sz="1600" b="1" dirty="0" smtClean="0">
                  <a:solidFill>
                    <a:srgbClr val="FFFFFF"/>
                  </a:solidFill>
                  <a:ea typeface="ヒラギノ角ゴ Pro W3" charset="0"/>
                  <a:cs typeface="ヒラギノ角ゴ Pro W3" charset="0"/>
                </a:rPr>
                <a:t>Gap Analysis</a:t>
              </a:r>
              <a:endParaRPr lang="en-US" sz="1600" dirty="0">
                <a:solidFill>
                  <a:srgbClr val="FFFFFF"/>
                </a:solidFill>
                <a:ea typeface="ヒラギノ角ゴ Pro W3" charset="0"/>
                <a:cs typeface="ヒラギノ角ゴ Pro W3" charset="0"/>
              </a:endParaRPr>
            </a:p>
          </p:txBody>
        </p:sp>
      </p:grpSp>
      <p:grpSp>
        <p:nvGrpSpPr>
          <p:cNvPr id="4" name="Group 13"/>
          <p:cNvGrpSpPr/>
          <p:nvPr/>
        </p:nvGrpSpPr>
        <p:grpSpPr>
          <a:xfrm>
            <a:off x="1524000" y="5867400"/>
            <a:ext cx="7391400" cy="900112"/>
            <a:chOff x="1524000" y="5867400"/>
            <a:chExt cx="7391400" cy="900112"/>
          </a:xfrm>
        </p:grpSpPr>
        <p:sp>
          <p:nvSpPr>
            <p:cNvPr id="19" name="Multidocument 18"/>
            <p:cNvSpPr>
              <a:spLocks noChangeArrowheads="1"/>
            </p:cNvSpPr>
            <p:nvPr/>
          </p:nvSpPr>
          <p:spPr bwMode="auto">
            <a:xfrm>
              <a:off x="1524000" y="5867400"/>
              <a:ext cx="990603" cy="822325"/>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a:solidFill>
                    <a:srgbClr val="000000"/>
                  </a:solidFill>
                  <a:ea typeface="ヒラギノ角ゴ Pro W3" charset="0"/>
                  <a:cs typeface="ヒラギノ角ゴ Pro W3" charset="0"/>
                </a:rPr>
                <a:t>Data Brokering</a:t>
              </a:r>
            </a:p>
          </p:txBody>
        </p:sp>
        <p:sp>
          <p:nvSpPr>
            <p:cNvPr id="20" name="Multidocument 19"/>
            <p:cNvSpPr>
              <a:spLocks noChangeArrowheads="1"/>
            </p:cNvSpPr>
            <p:nvPr/>
          </p:nvSpPr>
          <p:spPr bwMode="auto">
            <a:xfrm>
              <a:off x="2971800" y="5902325"/>
              <a:ext cx="925513" cy="823913"/>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 </a:t>
              </a:r>
              <a:r>
                <a:rPr lang="en-US" sz="1100" dirty="0" smtClean="0">
                  <a:solidFill>
                    <a:srgbClr val="000000"/>
                  </a:solidFill>
                  <a:ea typeface="ヒラギノ角ゴ Pro W3" charset="0"/>
                  <a:cs typeface="ヒラギノ角ゴ Pro W3" charset="0"/>
                </a:rPr>
                <a:t>X-Domain </a:t>
              </a:r>
              <a:r>
                <a:rPr lang="en-US" sz="1100" dirty="0" err="1" smtClean="0">
                  <a:solidFill>
                    <a:srgbClr val="000000"/>
                  </a:solidFill>
                  <a:ea typeface="ヒラギノ角ゴ Pro W3" charset="0"/>
                  <a:cs typeface="ヒラギノ角ゴ Pro W3" charset="0"/>
                </a:rPr>
                <a:t>Interop</a:t>
              </a:r>
              <a:r>
                <a:rPr lang="en-US" sz="1100" dirty="0" smtClean="0">
                  <a:solidFill>
                    <a:srgbClr val="000000"/>
                  </a:solidFill>
                  <a:ea typeface="ヒラギノ角ゴ Pro W3" charset="0"/>
                  <a:cs typeface="ヒラギノ角ゴ Pro W3" charset="0"/>
                </a:rPr>
                <a:t>.</a:t>
              </a:r>
              <a:endParaRPr lang="en-US" sz="1100" dirty="0">
                <a:solidFill>
                  <a:srgbClr val="000000"/>
                </a:solidFill>
                <a:ea typeface="ヒラギノ角ゴ Pro W3" charset="0"/>
                <a:cs typeface="ヒラギノ角ゴ Pro W3" charset="0"/>
              </a:endParaRPr>
            </a:p>
          </p:txBody>
        </p:sp>
        <p:sp>
          <p:nvSpPr>
            <p:cNvPr id="21" name="Multidocument 20"/>
            <p:cNvSpPr>
              <a:spLocks noChangeArrowheads="1"/>
            </p:cNvSpPr>
            <p:nvPr/>
          </p:nvSpPr>
          <p:spPr bwMode="auto">
            <a:xfrm>
              <a:off x="4572001" y="5943600"/>
              <a:ext cx="1066800" cy="823912"/>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Service Based Integration</a:t>
              </a:r>
            </a:p>
          </p:txBody>
        </p:sp>
        <p:sp>
          <p:nvSpPr>
            <p:cNvPr id="22" name="Multidocument 21"/>
            <p:cNvSpPr>
              <a:spLocks noChangeArrowheads="1"/>
            </p:cNvSpPr>
            <p:nvPr/>
          </p:nvSpPr>
          <p:spPr bwMode="auto">
            <a:xfrm>
              <a:off x="7772400" y="5943600"/>
              <a:ext cx="1143000" cy="822325"/>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Earth System </a:t>
              </a:r>
              <a:r>
                <a:rPr lang="en-US" sz="1100" dirty="0" smtClean="0">
                  <a:solidFill>
                    <a:srgbClr val="000000"/>
                  </a:solidFill>
                  <a:ea typeface="ヒラギノ角ゴ Pro W3" charset="0"/>
                  <a:cs typeface="ヒラギノ角ゴ Pro W3" charset="0"/>
                </a:rPr>
                <a:t>Modeling</a:t>
              </a:r>
              <a:endParaRPr lang="en-US" sz="1100" dirty="0">
                <a:solidFill>
                  <a:srgbClr val="000000"/>
                </a:solidFill>
                <a:ea typeface="ヒラギノ角ゴ Pro W3" charset="0"/>
                <a:cs typeface="ヒラギノ角ゴ Pro W3" charset="0"/>
              </a:endParaRPr>
            </a:p>
          </p:txBody>
        </p:sp>
        <p:sp>
          <p:nvSpPr>
            <p:cNvPr id="76" name="Multidocument 75"/>
            <p:cNvSpPr>
              <a:spLocks noChangeArrowheads="1"/>
            </p:cNvSpPr>
            <p:nvPr/>
          </p:nvSpPr>
          <p:spPr bwMode="auto">
            <a:xfrm>
              <a:off x="6172200" y="5943600"/>
              <a:ext cx="1195251" cy="823912"/>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smtClean="0">
                  <a:solidFill>
                    <a:srgbClr val="000000"/>
                  </a:solidFill>
                  <a:ea typeface="ヒラギノ角ゴ Pro W3" charset="0"/>
                  <a:cs typeface="ヒラギノ角ゴ Pro W3" charset="0"/>
                </a:rPr>
                <a:t>Layered Architecture</a:t>
              </a:r>
              <a:endParaRPr lang="en-US" sz="1100" dirty="0">
                <a:solidFill>
                  <a:srgbClr val="000000"/>
                </a:solidFill>
                <a:ea typeface="ヒラギノ角ゴ Pro W3" charset="0"/>
                <a:cs typeface="ヒラギノ角ゴ Pro W3" charset="0"/>
              </a:endParaRPr>
            </a:p>
          </p:txBody>
        </p:sp>
      </p:grpSp>
      <p:grpSp>
        <p:nvGrpSpPr>
          <p:cNvPr id="6" name="Group 14"/>
          <p:cNvGrpSpPr/>
          <p:nvPr/>
        </p:nvGrpSpPr>
        <p:grpSpPr>
          <a:xfrm>
            <a:off x="2087451" y="3568699"/>
            <a:ext cx="6335084" cy="2447927"/>
            <a:chOff x="2087451" y="3568699"/>
            <a:chExt cx="6335084" cy="2447927"/>
          </a:xfrm>
        </p:grpSpPr>
        <p:cxnSp>
          <p:nvCxnSpPr>
            <p:cNvPr id="34" name="Straight Arrow Connector 33"/>
            <p:cNvCxnSpPr>
              <a:cxnSpLocks noChangeShapeType="1"/>
              <a:stCxn id="19" idx="0"/>
            </p:cNvCxnSpPr>
            <p:nvPr/>
          </p:nvCxnSpPr>
          <p:spPr bwMode="auto">
            <a:xfrm flipV="1">
              <a:off x="2087451" y="3973452"/>
              <a:ext cx="884351" cy="1893948"/>
            </a:xfrm>
            <a:prstGeom prst="straightConnector1">
              <a:avLst/>
            </a:prstGeom>
            <a:noFill/>
            <a:ln w="38100">
              <a:solidFill>
                <a:schemeClr val="accent2"/>
              </a:solidFill>
              <a:miter lim="800000"/>
              <a:headEnd/>
              <a:tailEnd type="arrow" w="med" len="med"/>
            </a:ln>
            <a:effectLst>
              <a:outerShdw dist="23000" dir="5400000" rotWithShape="0">
                <a:srgbClr val="808080">
                  <a:alpha val="34998"/>
                </a:srgbClr>
              </a:outerShdw>
            </a:effectLst>
          </p:spPr>
        </p:cxnSp>
        <p:cxnSp>
          <p:nvCxnSpPr>
            <p:cNvPr id="36" name="Elbow Connector 35"/>
            <p:cNvCxnSpPr>
              <a:cxnSpLocks noChangeShapeType="1"/>
              <a:stCxn id="20" idx="0"/>
            </p:cNvCxnSpPr>
            <p:nvPr/>
          </p:nvCxnSpPr>
          <p:spPr bwMode="auto">
            <a:xfrm rot="5400000" flipH="1" flipV="1">
              <a:off x="2995303" y="4554226"/>
              <a:ext cx="1851025" cy="845174"/>
            </a:xfrm>
            <a:prstGeom prst="bentConnector3">
              <a:avLst>
                <a:gd name="adj1" fmla="val 19468"/>
              </a:avLst>
            </a:prstGeom>
            <a:noFill/>
            <a:ln w="38100">
              <a:solidFill>
                <a:schemeClr val="accent2"/>
              </a:solidFill>
              <a:miter lim="800000"/>
              <a:headEnd/>
              <a:tailEnd type="arrow" w="med" len="med"/>
            </a:ln>
            <a:effectLst>
              <a:outerShdw dist="23000" dir="5400000" rotWithShape="0">
                <a:srgbClr val="808080">
                  <a:alpha val="34998"/>
                </a:srgbClr>
              </a:outerShdw>
            </a:effectLst>
          </p:spPr>
        </p:cxnSp>
        <p:cxnSp>
          <p:nvCxnSpPr>
            <p:cNvPr id="41" name="Elbow Connector 40"/>
            <p:cNvCxnSpPr>
              <a:cxnSpLocks noChangeShapeType="1"/>
              <a:stCxn id="21" idx="0"/>
            </p:cNvCxnSpPr>
            <p:nvPr/>
          </p:nvCxnSpPr>
          <p:spPr bwMode="auto">
            <a:xfrm rot="16200000" flipV="1">
              <a:off x="3903054" y="4667861"/>
              <a:ext cx="1892300" cy="659178"/>
            </a:xfrm>
            <a:prstGeom prst="bentConnector3">
              <a:avLst>
                <a:gd name="adj1" fmla="val 21476"/>
              </a:avLst>
            </a:prstGeom>
            <a:noFill/>
            <a:ln w="38100">
              <a:solidFill>
                <a:schemeClr val="accent2"/>
              </a:solidFill>
              <a:miter lim="800000"/>
              <a:headEnd/>
              <a:tailEnd type="arrow" w="med" len="med"/>
            </a:ln>
            <a:effectLst>
              <a:outerShdw dist="23000" dir="5400000" rotWithShape="0">
                <a:srgbClr val="808080">
                  <a:alpha val="34998"/>
                </a:srgbClr>
              </a:outerShdw>
            </a:effectLst>
          </p:spPr>
        </p:cxnSp>
        <p:cxnSp>
          <p:nvCxnSpPr>
            <p:cNvPr id="35" name="Elbow Connector 34"/>
            <p:cNvCxnSpPr>
              <a:stCxn id="22" idx="0"/>
            </p:cNvCxnSpPr>
            <p:nvPr/>
          </p:nvCxnSpPr>
          <p:spPr>
            <a:xfrm rot="16200000" flipV="1">
              <a:off x="6376618" y="3897683"/>
              <a:ext cx="2374901" cy="1716933"/>
            </a:xfrm>
            <a:prstGeom prst="bentConnector3">
              <a:avLst>
                <a:gd name="adj1" fmla="val 18968"/>
              </a:avLst>
            </a:prstGeom>
            <a:noFill/>
            <a:ln w="38100">
              <a:solidFill>
                <a:schemeClr val="accent2"/>
              </a:solidFill>
              <a:miter lim="800000"/>
              <a:headEnd/>
              <a:tailEnd type="arrow" w="med" len="med"/>
            </a:ln>
            <a:effectLst>
              <a:outerShdw dist="23000" dir="5400000" rotWithShape="0">
                <a:srgbClr val="808080">
                  <a:alpha val="34998"/>
                </a:srgbClr>
              </a:outerShdw>
            </a:effectLst>
          </p:spPr>
        </p:cxnSp>
        <p:cxnSp>
          <p:nvCxnSpPr>
            <p:cNvPr id="46" name="Elbow Connector 45"/>
            <p:cNvCxnSpPr>
              <a:cxnSpLocks noChangeShapeType="1"/>
            </p:cNvCxnSpPr>
            <p:nvPr/>
          </p:nvCxnSpPr>
          <p:spPr bwMode="auto">
            <a:xfrm rot="16200000" flipV="1">
              <a:off x="5021199" y="4472051"/>
              <a:ext cx="2162176" cy="926974"/>
            </a:xfrm>
            <a:prstGeom prst="bentConnector3">
              <a:avLst>
                <a:gd name="adj1" fmla="val 87373"/>
              </a:avLst>
            </a:prstGeom>
            <a:noFill/>
            <a:ln w="38100">
              <a:solidFill>
                <a:schemeClr val="accent2"/>
              </a:solidFill>
              <a:miter lim="800000"/>
              <a:headEnd/>
              <a:tailEnd type="arrow" w="med" len="med"/>
            </a:ln>
            <a:effectLst>
              <a:outerShdw dist="23000" dir="5400000" rotWithShape="0">
                <a:srgbClr val="808080">
                  <a:alpha val="34998"/>
                </a:srgbClr>
              </a:outerShdw>
            </a:effectLst>
          </p:spPr>
        </p:cxnSp>
      </p:grpSp>
      <p:grpSp>
        <p:nvGrpSpPr>
          <p:cNvPr id="7" name="Group 42"/>
          <p:cNvGrpSpPr/>
          <p:nvPr/>
        </p:nvGrpSpPr>
        <p:grpSpPr>
          <a:xfrm>
            <a:off x="1143000" y="3568699"/>
            <a:ext cx="6781803" cy="850903"/>
            <a:chOff x="1127760" y="3721099"/>
            <a:chExt cx="6781803" cy="850903"/>
          </a:xfrm>
        </p:grpSpPr>
        <p:cxnSp>
          <p:nvCxnSpPr>
            <p:cNvPr id="24" name="Straight Arrow Connector 23"/>
            <p:cNvCxnSpPr>
              <a:cxnSpLocks noChangeShapeType="1"/>
            </p:cNvCxnSpPr>
            <p:nvPr/>
          </p:nvCxnSpPr>
          <p:spPr bwMode="auto">
            <a:xfrm flipV="1">
              <a:off x="1127760" y="3721099"/>
              <a:ext cx="1400968" cy="850901"/>
            </a:xfrm>
            <a:prstGeom prst="straightConnector1">
              <a:avLst/>
            </a:prstGeom>
            <a:ln>
              <a:headEnd/>
              <a:tailEnd type="arrow" w="med" len="med"/>
            </a:ln>
          </p:spPr>
          <p:style>
            <a:lnRef idx="3">
              <a:schemeClr val="accent1"/>
            </a:lnRef>
            <a:fillRef idx="0">
              <a:schemeClr val="accent1"/>
            </a:fillRef>
            <a:effectRef idx="2">
              <a:schemeClr val="accent1"/>
            </a:effectRef>
            <a:fontRef idx="minor">
              <a:schemeClr val="tx1"/>
            </a:fontRef>
          </p:style>
        </p:cxnSp>
        <p:grpSp>
          <p:nvGrpSpPr>
            <p:cNvPr id="11" name="Group 32"/>
            <p:cNvGrpSpPr/>
            <p:nvPr/>
          </p:nvGrpSpPr>
          <p:grpSpPr>
            <a:xfrm>
              <a:off x="3413760" y="3863163"/>
              <a:ext cx="4495803" cy="708839"/>
              <a:chOff x="3413760" y="3863163"/>
              <a:chExt cx="4495803" cy="708839"/>
            </a:xfrm>
          </p:grpSpPr>
          <p:cxnSp>
            <p:nvCxnSpPr>
              <p:cNvPr id="26" name="Straight Arrow Connector 25"/>
              <p:cNvCxnSpPr>
                <a:cxnSpLocks noChangeShapeType="1"/>
              </p:cNvCxnSpPr>
              <p:nvPr/>
            </p:nvCxnSpPr>
            <p:spPr bwMode="auto">
              <a:xfrm flipV="1">
                <a:off x="3413760" y="4006850"/>
                <a:ext cx="193674" cy="565152"/>
              </a:xfrm>
              <a:prstGeom prst="straightConnector1">
                <a:avLst/>
              </a:prstGeom>
              <a:ln>
                <a:headEnd/>
                <a:tailEnd type="arrow" w="med" len="med"/>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a:cxnSpLocks noChangeShapeType="1"/>
              </p:cNvCxnSpPr>
              <p:nvPr/>
            </p:nvCxnSpPr>
            <p:spPr bwMode="auto">
              <a:xfrm flipH="1" flipV="1">
                <a:off x="5198110" y="4006849"/>
                <a:ext cx="501652" cy="565151"/>
              </a:xfrm>
              <a:prstGeom prst="line">
                <a:avLst/>
              </a:prstGeom>
              <a:ln>
                <a:headEnd/>
                <a:tailEnd type="arrow" w="med" len="med"/>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cxnSpLocks noChangeShapeType="1"/>
              </p:cNvCxnSpPr>
              <p:nvPr/>
            </p:nvCxnSpPr>
            <p:spPr bwMode="auto">
              <a:xfrm flipH="1" flipV="1">
                <a:off x="6550535" y="3863163"/>
                <a:ext cx="1359028" cy="708838"/>
              </a:xfrm>
              <a:prstGeom prst="straightConnector1">
                <a:avLst/>
              </a:prstGeom>
              <a:ln>
                <a:headEnd/>
                <a:tailEnd type="arrow" w="med" len="med"/>
              </a:ln>
            </p:spPr>
            <p:style>
              <a:lnRef idx="3">
                <a:schemeClr val="accent1"/>
              </a:lnRef>
              <a:fillRef idx="0">
                <a:schemeClr val="accent1"/>
              </a:fillRef>
              <a:effectRef idx="2">
                <a:schemeClr val="accent1"/>
              </a:effectRef>
              <a:fontRef idx="minor">
                <a:schemeClr val="tx1"/>
              </a:fontRef>
            </p:style>
          </p:cxnSp>
        </p:grpSp>
      </p:grpSp>
      <p:sp>
        <p:nvSpPr>
          <p:cNvPr id="28" name="8-Point Star 27"/>
          <p:cNvSpPr/>
          <p:nvPr/>
        </p:nvSpPr>
        <p:spPr>
          <a:xfrm>
            <a:off x="1928813" y="2830452"/>
            <a:ext cx="5310187" cy="1143000"/>
          </a:xfrm>
          <a:prstGeom prst="star8">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914400"/>
            <a:r>
              <a:rPr lang="en-US" dirty="0" smtClean="0">
                <a:solidFill>
                  <a:prstClr val="white"/>
                </a:solidFill>
              </a:rPr>
              <a:t>Community Event</a:t>
            </a:r>
          </a:p>
          <a:p>
            <a:pPr algn="ctr" defTabSz="914400"/>
            <a:r>
              <a:rPr lang="en-US" dirty="0" smtClean="0">
                <a:solidFill>
                  <a:prstClr val="white"/>
                </a:solidFill>
              </a:rPr>
              <a:t>Charrette 2</a:t>
            </a:r>
            <a:endParaRPr lang="en-US" dirty="0">
              <a:solidFill>
                <a:prstClr val="white"/>
              </a:solidFill>
            </a:endParaRPr>
          </a:p>
        </p:txBody>
      </p:sp>
      <p:grpSp>
        <p:nvGrpSpPr>
          <p:cNvPr id="12" name="Group 36"/>
          <p:cNvGrpSpPr/>
          <p:nvPr/>
        </p:nvGrpSpPr>
        <p:grpSpPr>
          <a:xfrm>
            <a:off x="5105400" y="228600"/>
            <a:ext cx="3903662" cy="2685636"/>
            <a:chOff x="5105400" y="228600"/>
            <a:chExt cx="3903662" cy="2685636"/>
          </a:xfrm>
        </p:grpSpPr>
        <p:sp>
          <p:nvSpPr>
            <p:cNvPr id="52" name="Trapezoid 51"/>
            <p:cNvSpPr>
              <a:spLocks noChangeArrowheads="1"/>
            </p:cNvSpPr>
            <p:nvPr/>
          </p:nvSpPr>
          <p:spPr bwMode="auto">
            <a:xfrm>
              <a:off x="6496050" y="1436688"/>
              <a:ext cx="1428750" cy="1143000"/>
            </a:xfrm>
            <a:prstGeom prst="trapezoid">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defTabSz="914400">
                <a:defRPr/>
              </a:pPr>
              <a:r>
                <a:rPr lang="en-US" sz="800">
                  <a:solidFill>
                    <a:srgbClr val="000000"/>
                  </a:solidFill>
                  <a:ea typeface="ヒラギノ角ゴ Pro W3" charset="0"/>
                  <a:cs typeface="ヒラギノ角ゴ Pro W3" charset="0"/>
                </a:rPr>
                <a:t>Feasibility of Prototyping </a:t>
              </a:r>
              <a:br>
                <a:rPr lang="en-US" sz="800">
                  <a:solidFill>
                    <a:srgbClr val="000000"/>
                  </a:solidFill>
                  <a:ea typeface="ヒラギノ角ゴ Pro W3" charset="0"/>
                  <a:cs typeface="ヒラギノ角ゴ Pro W3" charset="0"/>
                </a:rPr>
              </a:br>
              <a:r>
                <a:rPr lang="en-US" sz="800">
                  <a:solidFill>
                    <a:srgbClr val="000000"/>
                  </a:solidFill>
                  <a:ea typeface="ヒラギノ角ゴ Pro W3" charset="0"/>
                  <a:cs typeface="ヒラギノ角ゴ Pro W3" charset="0"/>
                </a:rPr>
                <a:t>Outcomes to date</a:t>
              </a:r>
            </a:p>
            <a:p>
              <a:pPr defTabSz="914400">
                <a:buFont typeface="Arial" charset="0"/>
                <a:buChar char="•"/>
                <a:defRPr/>
              </a:pPr>
              <a:r>
                <a:rPr lang="en-US" sz="800">
                  <a:solidFill>
                    <a:srgbClr val="000000"/>
                  </a:solidFill>
                  <a:ea typeface="ヒラギノ角ゴ Pro W3" charset="0"/>
                  <a:cs typeface="ヒラギノ角ゴ Pro W3" charset="0"/>
                </a:rPr>
                <a:t>Roadmap  through FY 14 with milestones</a:t>
              </a:r>
            </a:p>
            <a:p>
              <a:pPr defTabSz="914400">
                <a:buFont typeface="Arial" charset="0"/>
                <a:buChar char="•"/>
                <a:defRPr/>
              </a:pPr>
              <a:r>
                <a:rPr lang="en-US" sz="800">
                  <a:solidFill>
                    <a:srgbClr val="000000"/>
                  </a:solidFill>
                  <a:ea typeface="ヒラギノ角ゴ Pro W3" charset="0"/>
                  <a:cs typeface="ヒラギノ角ゴ Pro W3" charset="0"/>
                </a:rPr>
                <a:t>Community engagement, etc.</a:t>
              </a:r>
            </a:p>
          </p:txBody>
        </p:sp>
        <p:sp>
          <p:nvSpPr>
            <p:cNvPr id="54" name="Right Arrow 53"/>
            <p:cNvSpPr>
              <a:spLocks noChangeArrowheads="1"/>
            </p:cNvSpPr>
            <p:nvPr/>
          </p:nvSpPr>
          <p:spPr bwMode="auto">
            <a:xfrm rot="19034530">
              <a:off x="6193532" y="2657061"/>
              <a:ext cx="328612" cy="257175"/>
            </a:xfrm>
            <a:prstGeom prst="rightArrow">
              <a:avLst>
                <a:gd name="adj1" fmla="val 50000"/>
                <a:gd name="adj2" fmla="val 49999"/>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914400">
                <a:defRPr/>
              </a:pPr>
              <a:endParaRPr lang="en-US">
                <a:solidFill>
                  <a:srgbClr val="000000"/>
                </a:solidFill>
                <a:ea typeface="ヒラギノ角ゴ Pro W3" charset="0"/>
                <a:cs typeface="ヒラギノ角ゴ Pro W3" charset="0"/>
              </a:endParaRPr>
            </a:p>
          </p:txBody>
        </p:sp>
        <p:sp>
          <p:nvSpPr>
            <p:cNvPr id="98" name="Striped Right Arrow 97"/>
            <p:cNvSpPr>
              <a:spLocks/>
            </p:cNvSpPr>
            <p:nvPr/>
          </p:nvSpPr>
          <p:spPr bwMode="auto">
            <a:xfrm rot="-5400000">
              <a:off x="6902450" y="1035050"/>
              <a:ext cx="422275" cy="250825"/>
            </a:xfrm>
            <a:custGeom>
              <a:avLst/>
              <a:gdLst>
                <a:gd name="T0" fmla="*/ 0 w 422275"/>
                <a:gd name="T1" fmla="*/ 62706 h 250825"/>
                <a:gd name="T2" fmla="*/ 7838 w 422275"/>
                <a:gd name="T3" fmla="*/ 62706 h 250825"/>
                <a:gd name="T4" fmla="*/ 7838 w 422275"/>
                <a:gd name="T5" fmla="*/ 188119 h 250825"/>
                <a:gd name="T6" fmla="*/ 0 w 422275"/>
                <a:gd name="T7" fmla="*/ 188119 h 250825"/>
                <a:gd name="T8" fmla="*/ 0 w 422275"/>
                <a:gd name="T9" fmla="*/ 62706 h 250825"/>
                <a:gd name="T10" fmla="*/ 15677 w 422275"/>
                <a:gd name="T11" fmla="*/ 62706 h 250825"/>
                <a:gd name="T12" fmla="*/ 31353 w 422275"/>
                <a:gd name="T13" fmla="*/ 62706 h 250825"/>
                <a:gd name="T14" fmla="*/ 31353 w 422275"/>
                <a:gd name="T15" fmla="*/ 188119 h 250825"/>
                <a:gd name="T16" fmla="*/ 15677 w 422275"/>
                <a:gd name="T17" fmla="*/ 188119 h 250825"/>
                <a:gd name="T18" fmla="*/ 15677 w 422275"/>
                <a:gd name="T19" fmla="*/ 62706 h 250825"/>
                <a:gd name="T20" fmla="*/ 39191 w 422275"/>
                <a:gd name="T21" fmla="*/ 62706 h 250825"/>
                <a:gd name="T22" fmla="*/ 296863 w 422275"/>
                <a:gd name="T23" fmla="*/ 62706 h 250825"/>
                <a:gd name="T24" fmla="*/ 296863 w 422275"/>
                <a:gd name="T25" fmla="*/ 0 h 250825"/>
                <a:gd name="T26" fmla="*/ 422275 w 422275"/>
                <a:gd name="T27" fmla="*/ 125413 h 250825"/>
                <a:gd name="T28" fmla="*/ 296863 w 422275"/>
                <a:gd name="T29" fmla="*/ 250825 h 250825"/>
                <a:gd name="T30" fmla="*/ 296863 w 422275"/>
                <a:gd name="T31" fmla="*/ 188119 h 250825"/>
                <a:gd name="T32" fmla="*/ 39191 w 422275"/>
                <a:gd name="T33" fmla="*/ 188119 h 250825"/>
                <a:gd name="T34" fmla="*/ 39191 w 422275"/>
                <a:gd name="T35" fmla="*/ 62706 h 2508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2275" h="250825">
                  <a:moveTo>
                    <a:pt x="0" y="62706"/>
                  </a:moveTo>
                  <a:lnTo>
                    <a:pt x="7838" y="62706"/>
                  </a:lnTo>
                  <a:lnTo>
                    <a:pt x="7838" y="188119"/>
                  </a:lnTo>
                  <a:lnTo>
                    <a:pt x="0" y="188119"/>
                  </a:lnTo>
                  <a:lnTo>
                    <a:pt x="0" y="62706"/>
                  </a:lnTo>
                  <a:close/>
                  <a:moveTo>
                    <a:pt x="15677" y="62706"/>
                  </a:moveTo>
                  <a:lnTo>
                    <a:pt x="31353" y="62706"/>
                  </a:lnTo>
                  <a:lnTo>
                    <a:pt x="31353" y="188119"/>
                  </a:lnTo>
                  <a:lnTo>
                    <a:pt x="15677" y="188119"/>
                  </a:lnTo>
                  <a:lnTo>
                    <a:pt x="15677" y="62706"/>
                  </a:lnTo>
                  <a:close/>
                  <a:moveTo>
                    <a:pt x="39191" y="62706"/>
                  </a:moveTo>
                  <a:lnTo>
                    <a:pt x="296863" y="62706"/>
                  </a:lnTo>
                  <a:lnTo>
                    <a:pt x="296863" y="0"/>
                  </a:lnTo>
                  <a:lnTo>
                    <a:pt x="422275" y="125413"/>
                  </a:lnTo>
                  <a:lnTo>
                    <a:pt x="296863" y="250825"/>
                  </a:lnTo>
                  <a:lnTo>
                    <a:pt x="296863" y="188119"/>
                  </a:lnTo>
                  <a:lnTo>
                    <a:pt x="39191" y="188119"/>
                  </a:lnTo>
                  <a:lnTo>
                    <a:pt x="39191" y="62706"/>
                  </a:lnTo>
                  <a:close/>
                </a:path>
              </a:pathLst>
            </a:custGeom>
            <a:gradFill rotWithShape="1">
              <a:gsLst>
                <a:gs pos="0">
                  <a:srgbClr val="FFE5E5"/>
                </a:gs>
                <a:gs pos="64999">
                  <a:srgbClr val="FFBEBD"/>
                </a:gs>
                <a:gs pos="100000">
                  <a:srgbClr val="FFA2A1"/>
                </a:gs>
              </a:gsLst>
              <a:lin ang="5400000" scaled="1"/>
            </a:gradFill>
            <a:ln w="9525" cap="flat" cmpd="sng">
              <a:solidFill>
                <a:srgbClr val="BE4B48"/>
              </a:solidFill>
              <a:prstDash val="solid"/>
              <a:round/>
              <a:headEnd/>
              <a:tailEnd/>
            </a:ln>
            <a:effectLst>
              <a:outerShdw dist="20000" dir="5400000" rotWithShape="0">
                <a:srgbClr val="000000">
                  <a:alpha val="37999"/>
                </a:srgbClr>
              </a:outerShdw>
            </a:effectLst>
          </p:spPr>
          <p:txBody>
            <a:bodyPr anchor="ctr"/>
            <a:lstStyle/>
            <a:p>
              <a:pPr defTabSz="914400"/>
              <a:endParaRPr lang="en-US">
                <a:solidFill>
                  <a:prstClr val="black"/>
                </a:solidFill>
              </a:endParaRPr>
            </a:p>
          </p:txBody>
        </p:sp>
        <p:sp>
          <p:nvSpPr>
            <p:cNvPr id="99" name="Plaque 98"/>
            <p:cNvSpPr>
              <a:spLocks noChangeArrowheads="1"/>
            </p:cNvSpPr>
            <p:nvPr/>
          </p:nvSpPr>
          <p:spPr bwMode="auto">
            <a:xfrm>
              <a:off x="5105400" y="228600"/>
              <a:ext cx="1160462" cy="685800"/>
            </a:xfrm>
            <a:prstGeom prst="plaque">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lIns="0" tIns="0" rIns="0" bIns="0"/>
            <a:lstStyle/>
            <a:p>
              <a:pPr algn="ctr" defTabSz="914400">
                <a:defRPr/>
              </a:pPr>
              <a:r>
                <a:rPr lang="en-US" sz="1200" dirty="0" smtClean="0">
                  <a:solidFill>
                    <a:srgbClr val="000000"/>
                  </a:solidFill>
                  <a:ea typeface="ヒラギノ角ゴ Pro W3" charset="0"/>
                  <a:cs typeface="ヒラギノ角ゴ Pro W3" charset="0"/>
                </a:rPr>
                <a:t>Concept Prototyping X</a:t>
              </a:r>
              <a:endParaRPr lang="en-US" sz="1200" dirty="0">
                <a:solidFill>
                  <a:srgbClr val="000000"/>
                </a:solidFill>
                <a:ea typeface="ヒラギノ角ゴ Pro W3" charset="0"/>
                <a:cs typeface="ヒラギノ角ゴ Pro W3" charset="0"/>
              </a:endParaRPr>
            </a:p>
          </p:txBody>
        </p:sp>
        <p:sp>
          <p:nvSpPr>
            <p:cNvPr id="116" name="Plaque 115"/>
            <p:cNvSpPr>
              <a:spLocks noChangeArrowheads="1"/>
            </p:cNvSpPr>
            <p:nvPr/>
          </p:nvSpPr>
          <p:spPr bwMode="auto">
            <a:xfrm>
              <a:off x="6477000" y="228600"/>
              <a:ext cx="1160462" cy="685800"/>
            </a:xfrm>
            <a:prstGeom prst="plaque">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lIns="0" tIns="0" rIns="0" bIns="0"/>
            <a:lstStyle/>
            <a:p>
              <a:pPr algn="ctr" defTabSz="914400">
                <a:defRPr/>
              </a:pPr>
              <a:r>
                <a:rPr lang="en-US" sz="1200" dirty="0" smtClean="0">
                  <a:solidFill>
                    <a:srgbClr val="000000"/>
                  </a:solidFill>
                  <a:ea typeface="ヒラギノ角ゴ Pro W3" charset="0"/>
                  <a:cs typeface="ヒラギノ角ゴ Pro W3" charset="0"/>
                </a:rPr>
                <a:t>Concept Prototyping Y</a:t>
              </a:r>
              <a:endParaRPr lang="en-US" sz="1200" dirty="0">
                <a:solidFill>
                  <a:srgbClr val="000000"/>
                </a:solidFill>
                <a:ea typeface="ヒラギノ角ゴ Pro W3" charset="0"/>
                <a:cs typeface="ヒラギノ角ゴ Pro W3" charset="0"/>
              </a:endParaRPr>
            </a:p>
          </p:txBody>
        </p:sp>
        <p:sp>
          <p:nvSpPr>
            <p:cNvPr id="117" name="Plaque 116"/>
            <p:cNvSpPr>
              <a:spLocks noChangeArrowheads="1"/>
            </p:cNvSpPr>
            <p:nvPr/>
          </p:nvSpPr>
          <p:spPr bwMode="auto">
            <a:xfrm>
              <a:off x="7848600" y="228600"/>
              <a:ext cx="1160462" cy="685800"/>
            </a:xfrm>
            <a:prstGeom prst="plaque">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lIns="0" tIns="0" rIns="0" bIns="0"/>
            <a:lstStyle/>
            <a:p>
              <a:pPr algn="ctr" defTabSz="914400">
                <a:defRPr/>
              </a:pPr>
              <a:r>
                <a:rPr lang="en-US" sz="1200" dirty="0" smtClean="0">
                  <a:solidFill>
                    <a:srgbClr val="000000"/>
                  </a:solidFill>
                  <a:ea typeface="ヒラギノ角ゴ Pro W3" charset="0"/>
                  <a:cs typeface="ヒラギノ角ゴ Pro W3" charset="0"/>
                </a:rPr>
                <a:t>Concept Prototyping Z</a:t>
              </a:r>
              <a:endParaRPr lang="en-US" sz="1200" dirty="0">
                <a:solidFill>
                  <a:srgbClr val="000000"/>
                </a:solidFill>
                <a:ea typeface="ヒラギノ角ゴ Pro W3" charset="0"/>
                <a:cs typeface="ヒラギノ角ゴ Pro W3" charset="0"/>
              </a:endParaRPr>
            </a:p>
          </p:txBody>
        </p:sp>
      </p:grpSp>
      <p:grpSp>
        <p:nvGrpSpPr>
          <p:cNvPr id="13" name="Group 46"/>
          <p:cNvGrpSpPr/>
          <p:nvPr/>
        </p:nvGrpSpPr>
        <p:grpSpPr>
          <a:xfrm>
            <a:off x="228603" y="11907"/>
            <a:ext cx="4114800" cy="2925761"/>
            <a:chOff x="228600" y="76200"/>
            <a:chExt cx="4114800" cy="2925761"/>
          </a:xfrm>
        </p:grpSpPr>
        <p:grpSp>
          <p:nvGrpSpPr>
            <p:cNvPr id="14" name="Group 64"/>
            <p:cNvGrpSpPr>
              <a:grpSpLocks noChangeAspect="1"/>
            </p:cNvGrpSpPr>
            <p:nvPr/>
          </p:nvGrpSpPr>
          <p:grpSpPr bwMode="auto">
            <a:xfrm>
              <a:off x="457200" y="76200"/>
              <a:ext cx="706437" cy="731838"/>
              <a:chOff x="3897895" y="1014966"/>
              <a:chExt cx="1058600" cy="1097280"/>
            </a:xfrm>
          </p:grpSpPr>
          <p:sp>
            <p:nvSpPr>
              <p:cNvPr id="57"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dist="23000" dir="5400000" rotWithShape="0">
                  <a:srgbClr val="000000">
                    <a:alpha val="34999"/>
                  </a:srgbClr>
                </a:outerShdw>
              </a:effectLst>
            </p:spPr>
            <p:txBody>
              <a:bodyPr/>
              <a:lstStyle/>
              <a:p>
                <a:pPr defTabSz="914400"/>
                <a:endParaRPr lang="en-US">
                  <a:solidFill>
                    <a:prstClr val="black"/>
                  </a:solidFill>
                </a:endParaRPr>
              </a:p>
            </p:txBody>
          </p:sp>
          <p:sp>
            <p:nvSpPr>
              <p:cNvPr id="58" name="Oval 57"/>
              <p:cNvSpPr>
                <a:spLocks noChangeAspect="1"/>
              </p:cNvSpPr>
              <p:nvPr/>
            </p:nvSpPr>
            <p:spPr bwMode="auto">
              <a:xfrm>
                <a:off x="4585390" y="1169681"/>
                <a:ext cx="275950" cy="273724"/>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59" name="Oval 58"/>
              <p:cNvSpPr>
                <a:spLocks noChangeAspect="1"/>
              </p:cNvSpPr>
              <p:nvPr/>
            </p:nvSpPr>
            <p:spPr bwMode="auto">
              <a:xfrm>
                <a:off x="3931199" y="1183962"/>
                <a:ext cx="273570" cy="27610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60" name="Oval 59"/>
              <p:cNvSpPr>
                <a:spLocks noChangeAspect="1"/>
              </p:cNvSpPr>
              <p:nvPr/>
            </p:nvSpPr>
            <p:spPr bwMode="auto">
              <a:xfrm>
                <a:off x="4682925" y="1548134"/>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61" name="Oval 60"/>
              <p:cNvSpPr>
                <a:spLocks noChangeAspect="1"/>
              </p:cNvSpPr>
              <p:nvPr/>
            </p:nvSpPr>
            <p:spPr bwMode="auto">
              <a:xfrm>
                <a:off x="4511646" y="1838520"/>
                <a:ext cx="27595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62" name="Oval 61"/>
              <p:cNvSpPr>
                <a:spLocks noChangeAspect="1"/>
              </p:cNvSpPr>
              <p:nvPr/>
            </p:nvSpPr>
            <p:spPr bwMode="auto">
              <a:xfrm>
                <a:off x="4083447" y="1838520"/>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63" name="Oval 62"/>
              <p:cNvSpPr>
                <a:spLocks noChangeAspect="1"/>
              </p:cNvSpPr>
              <p:nvPr/>
            </p:nvSpPr>
            <p:spPr bwMode="auto">
              <a:xfrm>
                <a:off x="4247589" y="1014966"/>
                <a:ext cx="27595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64" name="Oval 63"/>
              <p:cNvSpPr>
                <a:spLocks noChangeAspect="1"/>
              </p:cNvSpPr>
              <p:nvPr/>
            </p:nvSpPr>
            <p:spPr bwMode="auto">
              <a:xfrm>
                <a:off x="3897895" y="1543374"/>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grpSp>
        <p:grpSp>
          <p:nvGrpSpPr>
            <p:cNvPr id="15" name="Group 66"/>
            <p:cNvGrpSpPr>
              <a:grpSpLocks noChangeAspect="1"/>
            </p:cNvGrpSpPr>
            <p:nvPr/>
          </p:nvGrpSpPr>
          <p:grpSpPr bwMode="auto">
            <a:xfrm>
              <a:off x="1452033" y="76200"/>
              <a:ext cx="704850" cy="731838"/>
              <a:chOff x="3897895" y="1014966"/>
              <a:chExt cx="1058600" cy="1097280"/>
            </a:xfrm>
          </p:grpSpPr>
          <p:sp>
            <p:nvSpPr>
              <p:cNvPr id="68" name="Heptagon 67"/>
              <p:cNvSpPr>
                <a:spLocks/>
              </p:cNvSpPr>
              <p:nvPr/>
            </p:nvSpPr>
            <p:spPr bwMode="auto">
              <a:xfrm>
                <a:off x="3990879" y="1153018"/>
                <a:ext cx="822562" cy="821175"/>
              </a:xfrm>
              <a:custGeom>
                <a:avLst/>
                <a:gdLst>
                  <a:gd name="T0" fmla="*/ -2 w 822562"/>
                  <a:gd name="T1" fmla="*/ 528103 h 821175"/>
                  <a:gd name="T2" fmla="*/ 81459 w 822562"/>
                  <a:gd name="T3" fmla="*/ 162644 h 821175"/>
                  <a:gd name="T4" fmla="*/ 411281 w 822562"/>
                  <a:gd name="T5" fmla="*/ 0 h 821175"/>
                  <a:gd name="T6" fmla="*/ 741103 w 822562"/>
                  <a:gd name="T7" fmla="*/ 162644 h 821175"/>
                  <a:gd name="T8" fmla="*/ 822564 w 822562"/>
                  <a:gd name="T9" fmla="*/ 528103 h 821175"/>
                  <a:gd name="T10" fmla="*/ 594317 w 822562"/>
                  <a:gd name="T11" fmla="*/ 821179 h 821175"/>
                  <a:gd name="T12" fmla="*/ 228245 w 822562"/>
                  <a:gd name="T13" fmla="*/ 821179 h 821175"/>
                  <a:gd name="T14" fmla="*/ -2 w 82256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2562" h="821175">
                    <a:moveTo>
                      <a:pt x="-2" y="528103"/>
                    </a:moveTo>
                    <a:lnTo>
                      <a:pt x="81459" y="162644"/>
                    </a:lnTo>
                    <a:lnTo>
                      <a:pt x="411281" y="0"/>
                    </a:lnTo>
                    <a:lnTo>
                      <a:pt x="741103" y="162644"/>
                    </a:lnTo>
                    <a:lnTo>
                      <a:pt x="822564" y="528103"/>
                    </a:lnTo>
                    <a:lnTo>
                      <a:pt x="594317" y="821179"/>
                    </a:lnTo>
                    <a:lnTo>
                      <a:pt x="228245" y="821179"/>
                    </a:lnTo>
                    <a:lnTo>
                      <a:pt x="-2" y="528103"/>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dist="23000" dir="5400000" rotWithShape="0">
                  <a:srgbClr val="000000">
                    <a:alpha val="34999"/>
                  </a:srgbClr>
                </a:outerShdw>
              </a:effectLst>
            </p:spPr>
            <p:txBody>
              <a:bodyPr/>
              <a:lstStyle/>
              <a:p>
                <a:pPr defTabSz="914400"/>
                <a:endParaRPr lang="en-US">
                  <a:solidFill>
                    <a:prstClr val="black"/>
                  </a:solidFill>
                </a:endParaRPr>
              </a:p>
            </p:txBody>
          </p:sp>
          <p:sp>
            <p:nvSpPr>
              <p:cNvPr id="69" name="Oval 68"/>
              <p:cNvSpPr>
                <a:spLocks noChangeAspect="1"/>
              </p:cNvSpPr>
              <p:nvPr/>
            </p:nvSpPr>
            <p:spPr bwMode="auto">
              <a:xfrm>
                <a:off x="4586938" y="1169681"/>
                <a:ext cx="274188" cy="273724"/>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0" name="Oval 69"/>
              <p:cNvSpPr>
                <a:spLocks noChangeAspect="1"/>
              </p:cNvSpPr>
              <p:nvPr/>
            </p:nvSpPr>
            <p:spPr bwMode="auto">
              <a:xfrm>
                <a:off x="3928889" y="1183962"/>
                <a:ext cx="276571" cy="27610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1" name="Oval 70"/>
              <p:cNvSpPr>
                <a:spLocks noChangeAspect="1"/>
              </p:cNvSpPr>
              <p:nvPr/>
            </p:nvSpPr>
            <p:spPr bwMode="auto">
              <a:xfrm>
                <a:off x="4682307" y="1548134"/>
                <a:ext cx="274188"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2" name="Oval 71"/>
              <p:cNvSpPr>
                <a:spLocks noChangeAspect="1"/>
              </p:cNvSpPr>
              <p:nvPr/>
            </p:nvSpPr>
            <p:spPr bwMode="auto">
              <a:xfrm>
                <a:off x="4513027" y="1838520"/>
                <a:ext cx="274186"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3" name="Oval 72"/>
              <p:cNvSpPr>
                <a:spLocks noChangeAspect="1"/>
              </p:cNvSpPr>
              <p:nvPr/>
            </p:nvSpPr>
            <p:spPr bwMode="auto">
              <a:xfrm>
                <a:off x="4083865" y="1838520"/>
                <a:ext cx="274186"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4" name="Oval 73"/>
              <p:cNvSpPr>
                <a:spLocks noChangeAspect="1"/>
              </p:cNvSpPr>
              <p:nvPr/>
            </p:nvSpPr>
            <p:spPr bwMode="auto">
              <a:xfrm>
                <a:off x="4248377" y="1014966"/>
                <a:ext cx="274188"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5" name="Oval 74"/>
              <p:cNvSpPr>
                <a:spLocks noChangeAspect="1"/>
              </p:cNvSpPr>
              <p:nvPr/>
            </p:nvSpPr>
            <p:spPr bwMode="auto">
              <a:xfrm>
                <a:off x="3897895" y="1543374"/>
                <a:ext cx="274186"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grpSp>
        <p:grpSp>
          <p:nvGrpSpPr>
            <p:cNvPr id="16" name="Group 75"/>
            <p:cNvGrpSpPr>
              <a:grpSpLocks noChangeAspect="1"/>
            </p:cNvGrpSpPr>
            <p:nvPr/>
          </p:nvGrpSpPr>
          <p:grpSpPr bwMode="auto">
            <a:xfrm>
              <a:off x="3440112" y="76200"/>
              <a:ext cx="706437" cy="731838"/>
              <a:chOff x="3897895" y="1014966"/>
              <a:chExt cx="1058600" cy="1097280"/>
            </a:xfrm>
          </p:grpSpPr>
          <p:sp>
            <p:nvSpPr>
              <p:cNvPr id="77" name="Heptagon 7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dist="23000" dir="5400000" rotWithShape="0">
                  <a:srgbClr val="000000">
                    <a:alpha val="34999"/>
                  </a:srgbClr>
                </a:outerShdw>
              </a:effectLst>
            </p:spPr>
            <p:txBody>
              <a:bodyPr/>
              <a:lstStyle/>
              <a:p>
                <a:pPr defTabSz="914400"/>
                <a:endParaRPr lang="en-US">
                  <a:solidFill>
                    <a:prstClr val="black"/>
                  </a:solidFill>
                </a:endParaRPr>
              </a:p>
            </p:txBody>
          </p:sp>
          <p:sp>
            <p:nvSpPr>
              <p:cNvPr id="78" name="Oval 77"/>
              <p:cNvSpPr>
                <a:spLocks noChangeAspect="1"/>
              </p:cNvSpPr>
              <p:nvPr/>
            </p:nvSpPr>
            <p:spPr bwMode="auto">
              <a:xfrm>
                <a:off x="4585390" y="1169681"/>
                <a:ext cx="275950" cy="273724"/>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79" name="Oval 78"/>
              <p:cNvSpPr>
                <a:spLocks noChangeAspect="1"/>
              </p:cNvSpPr>
              <p:nvPr/>
            </p:nvSpPr>
            <p:spPr bwMode="auto">
              <a:xfrm>
                <a:off x="3931199" y="1183962"/>
                <a:ext cx="273570" cy="27610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80" name="Oval 79"/>
              <p:cNvSpPr>
                <a:spLocks noChangeAspect="1"/>
              </p:cNvSpPr>
              <p:nvPr/>
            </p:nvSpPr>
            <p:spPr bwMode="auto">
              <a:xfrm>
                <a:off x="4682925" y="1548134"/>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81" name="Oval 80"/>
              <p:cNvSpPr>
                <a:spLocks noChangeAspect="1"/>
              </p:cNvSpPr>
              <p:nvPr/>
            </p:nvSpPr>
            <p:spPr bwMode="auto">
              <a:xfrm>
                <a:off x="4511646" y="1838520"/>
                <a:ext cx="27595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82" name="Oval 81"/>
              <p:cNvSpPr>
                <a:spLocks noChangeAspect="1"/>
              </p:cNvSpPr>
              <p:nvPr/>
            </p:nvSpPr>
            <p:spPr bwMode="auto">
              <a:xfrm>
                <a:off x="4083447" y="1838520"/>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83" name="Oval 82"/>
              <p:cNvSpPr>
                <a:spLocks noChangeAspect="1"/>
              </p:cNvSpPr>
              <p:nvPr/>
            </p:nvSpPr>
            <p:spPr bwMode="auto">
              <a:xfrm>
                <a:off x="4247589" y="1014966"/>
                <a:ext cx="27595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sp>
            <p:nvSpPr>
              <p:cNvPr id="84" name="Oval 83"/>
              <p:cNvSpPr>
                <a:spLocks noChangeAspect="1"/>
              </p:cNvSpPr>
              <p:nvPr/>
            </p:nvSpPr>
            <p:spPr bwMode="auto">
              <a:xfrm>
                <a:off x="3897895" y="1543374"/>
                <a:ext cx="273570" cy="27372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endParaRPr lang="en-US">
                  <a:solidFill>
                    <a:srgbClr val="FFFFFF"/>
                  </a:solidFill>
                  <a:ea typeface="ヒラギノ角ゴ Pro W3" charset="0"/>
                  <a:cs typeface="ヒラギノ角ゴ Pro W3" charset="0"/>
                </a:endParaRPr>
              </a:p>
            </p:txBody>
          </p:sp>
        </p:grpSp>
        <p:grpSp>
          <p:nvGrpSpPr>
            <p:cNvPr id="17" name="Group 37"/>
            <p:cNvGrpSpPr/>
            <p:nvPr/>
          </p:nvGrpSpPr>
          <p:grpSpPr>
            <a:xfrm>
              <a:off x="228600" y="95536"/>
              <a:ext cx="4114800" cy="2906425"/>
              <a:chOff x="228600" y="95536"/>
              <a:chExt cx="4114800" cy="2906425"/>
            </a:xfrm>
          </p:grpSpPr>
          <p:sp>
            <p:nvSpPr>
              <p:cNvPr id="51" name="Trapezoid 50"/>
              <p:cNvSpPr>
                <a:spLocks noChangeArrowheads="1"/>
              </p:cNvSpPr>
              <p:nvPr/>
            </p:nvSpPr>
            <p:spPr bwMode="auto">
              <a:xfrm>
                <a:off x="1100137" y="1443038"/>
                <a:ext cx="1414463" cy="1223962"/>
              </a:xfrm>
              <a:prstGeom prst="trapezoid">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lstStyle/>
              <a:p>
                <a:pPr defTabSz="914400">
                  <a:defRPr/>
                </a:pPr>
                <a:r>
                  <a:rPr lang="en-US" sz="800" b="1" dirty="0">
                    <a:solidFill>
                      <a:srgbClr val="000000"/>
                    </a:solidFill>
                    <a:ea typeface="ヒラギノ角ゴ Pro W3" charset="0"/>
                    <a:cs typeface="ヒラギノ角ゴ Pro W3" charset="0"/>
                  </a:rPr>
                  <a:t>WG Rules of Engagement</a:t>
                </a:r>
                <a:r>
                  <a:rPr lang="en-US" sz="800" dirty="0">
                    <a:solidFill>
                      <a:srgbClr val="000000"/>
                    </a:solidFill>
                    <a:ea typeface="ヒラギノ角ゴ Pro W3" charset="0"/>
                    <a:cs typeface="ヒラギノ角ゴ Pro W3" charset="0"/>
                  </a:rPr>
                  <a:t>, e.g.</a:t>
                </a:r>
              </a:p>
              <a:p>
                <a:pPr defTabSz="914400">
                  <a:defRPr/>
                </a:pPr>
                <a:r>
                  <a:rPr lang="en-US" sz="800" dirty="0">
                    <a:solidFill>
                      <a:srgbClr val="000000"/>
                    </a:solidFill>
                    <a:ea typeface="ヒラギノ角ゴ Pro W3" charset="0"/>
                    <a:cs typeface="ヒラギノ角ゴ Pro W3" charset="0"/>
                  </a:rPr>
                  <a:t>Guiding principles</a:t>
                </a:r>
              </a:p>
              <a:p>
                <a:pPr defTabSz="914400">
                  <a:defRPr/>
                </a:pPr>
                <a:r>
                  <a:rPr lang="en-US" sz="800" dirty="0">
                    <a:solidFill>
                      <a:srgbClr val="000000"/>
                    </a:solidFill>
                    <a:ea typeface="ヒラギノ角ゴ Pro W3" charset="0"/>
                    <a:cs typeface="ヒラギノ角ゴ Pro W3" charset="0"/>
                  </a:rPr>
                  <a:t>   Function</a:t>
                </a:r>
              </a:p>
              <a:p>
                <a:pPr defTabSz="914400">
                  <a:defRPr/>
                </a:pPr>
                <a:r>
                  <a:rPr lang="en-US" sz="800" dirty="0">
                    <a:solidFill>
                      <a:srgbClr val="000000"/>
                    </a:solidFill>
                    <a:ea typeface="ヒラギノ角ゴ Pro W3" charset="0"/>
                    <a:cs typeface="ヒラギノ角ゴ Pro W3" charset="0"/>
                  </a:rPr>
                  <a:t>   Participation</a:t>
                </a:r>
              </a:p>
              <a:p>
                <a:pPr defTabSz="914400">
                  <a:defRPr/>
                </a:pPr>
                <a:r>
                  <a:rPr lang="en-US" sz="800" dirty="0">
                    <a:solidFill>
                      <a:srgbClr val="000000"/>
                    </a:solidFill>
                    <a:ea typeface="ヒラギノ角ゴ Pro W3" charset="0"/>
                    <a:cs typeface="ヒラギノ角ゴ Pro W3" charset="0"/>
                  </a:rPr>
                  <a:t>   Output</a:t>
                </a:r>
              </a:p>
              <a:p>
                <a:pPr defTabSz="914400">
                  <a:defRPr/>
                </a:pPr>
                <a:r>
                  <a:rPr lang="en-US" sz="800" dirty="0">
                    <a:solidFill>
                      <a:srgbClr val="000000"/>
                    </a:solidFill>
                    <a:ea typeface="ヒラギノ角ゴ Pro W3" charset="0"/>
                    <a:cs typeface="ヒラギノ角ゴ Pro W3" charset="0"/>
                  </a:rPr>
                  <a:t>   Timeline, etc.</a:t>
                </a:r>
              </a:p>
            </p:txBody>
          </p:sp>
          <p:sp>
            <p:nvSpPr>
              <p:cNvPr id="53" name="Right Arrow 52"/>
              <p:cNvSpPr>
                <a:spLocks noChangeArrowheads="1"/>
              </p:cNvSpPr>
              <p:nvPr/>
            </p:nvSpPr>
            <p:spPr bwMode="auto">
              <a:xfrm rot="13409932">
                <a:off x="2423584" y="2744786"/>
                <a:ext cx="328612" cy="257175"/>
              </a:xfrm>
              <a:prstGeom prst="right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a:defRPr/>
                </a:pPr>
                <a:endParaRPr lang="en-US">
                  <a:solidFill>
                    <a:srgbClr val="FFFFFF"/>
                  </a:solidFill>
                  <a:ea typeface="ヒラギノ角ゴ Pro W3" charset="0"/>
                  <a:cs typeface="ヒラギノ角ゴ Pro W3" charset="0"/>
                </a:endParaRPr>
              </a:p>
            </p:txBody>
          </p:sp>
          <p:sp>
            <p:nvSpPr>
              <p:cNvPr id="94" name="Striped Right Arrow 93"/>
              <p:cNvSpPr>
                <a:spLocks/>
              </p:cNvSpPr>
              <p:nvPr/>
            </p:nvSpPr>
            <p:spPr bwMode="auto">
              <a:xfrm rot="-5400000">
                <a:off x="1591469" y="1035844"/>
                <a:ext cx="422275" cy="252413"/>
              </a:xfrm>
              <a:custGeom>
                <a:avLst/>
                <a:gdLst>
                  <a:gd name="T0" fmla="*/ 0 w 422275"/>
                  <a:gd name="T1" fmla="*/ 63103 h 252413"/>
                  <a:gd name="T2" fmla="*/ 7888 w 422275"/>
                  <a:gd name="T3" fmla="*/ 63103 h 252413"/>
                  <a:gd name="T4" fmla="*/ 7888 w 422275"/>
                  <a:gd name="T5" fmla="*/ 189310 h 252413"/>
                  <a:gd name="T6" fmla="*/ 0 w 422275"/>
                  <a:gd name="T7" fmla="*/ 189310 h 252413"/>
                  <a:gd name="T8" fmla="*/ 0 w 422275"/>
                  <a:gd name="T9" fmla="*/ 63103 h 252413"/>
                  <a:gd name="T10" fmla="*/ 15776 w 422275"/>
                  <a:gd name="T11" fmla="*/ 63103 h 252413"/>
                  <a:gd name="T12" fmla="*/ 31552 w 422275"/>
                  <a:gd name="T13" fmla="*/ 63103 h 252413"/>
                  <a:gd name="T14" fmla="*/ 31552 w 422275"/>
                  <a:gd name="T15" fmla="*/ 189310 h 252413"/>
                  <a:gd name="T16" fmla="*/ 15776 w 422275"/>
                  <a:gd name="T17" fmla="*/ 189310 h 252413"/>
                  <a:gd name="T18" fmla="*/ 15776 w 422275"/>
                  <a:gd name="T19" fmla="*/ 63103 h 252413"/>
                  <a:gd name="T20" fmla="*/ 39440 w 422275"/>
                  <a:gd name="T21" fmla="*/ 63103 h 252413"/>
                  <a:gd name="T22" fmla="*/ 296069 w 422275"/>
                  <a:gd name="T23" fmla="*/ 63103 h 252413"/>
                  <a:gd name="T24" fmla="*/ 296069 w 422275"/>
                  <a:gd name="T25" fmla="*/ 0 h 252413"/>
                  <a:gd name="T26" fmla="*/ 422275 w 422275"/>
                  <a:gd name="T27" fmla="*/ 126207 h 252413"/>
                  <a:gd name="T28" fmla="*/ 296069 w 422275"/>
                  <a:gd name="T29" fmla="*/ 252413 h 252413"/>
                  <a:gd name="T30" fmla="*/ 296069 w 422275"/>
                  <a:gd name="T31" fmla="*/ 189310 h 252413"/>
                  <a:gd name="T32" fmla="*/ 39440 w 422275"/>
                  <a:gd name="T33" fmla="*/ 189310 h 252413"/>
                  <a:gd name="T34" fmla="*/ 39440 w 422275"/>
                  <a:gd name="T35" fmla="*/ 63103 h 2524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2275" h="252413">
                    <a:moveTo>
                      <a:pt x="0" y="63103"/>
                    </a:moveTo>
                    <a:lnTo>
                      <a:pt x="7888" y="63103"/>
                    </a:lnTo>
                    <a:lnTo>
                      <a:pt x="7888" y="189310"/>
                    </a:lnTo>
                    <a:lnTo>
                      <a:pt x="0" y="189310"/>
                    </a:lnTo>
                    <a:lnTo>
                      <a:pt x="0" y="63103"/>
                    </a:lnTo>
                    <a:close/>
                    <a:moveTo>
                      <a:pt x="15776" y="63103"/>
                    </a:moveTo>
                    <a:lnTo>
                      <a:pt x="31552" y="63103"/>
                    </a:lnTo>
                    <a:lnTo>
                      <a:pt x="31552" y="189310"/>
                    </a:lnTo>
                    <a:lnTo>
                      <a:pt x="15776" y="189310"/>
                    </a:lnTo>
                    <a:lnTo>
                      <a:pt x="15776" y="63103"/>
                    </a:lnTo>
                    <a:close/>
                    <a:moveTo>
                      <a:pt x="39440" y="63103"/>
                    </a:moveTo>
                    <a:lnTo>
                      <a:pt x="296069" y="63103"/>
                    </a:lnTo>
                    <a:lnTo>
                      <a:pt x="296069" y="0"/>
                    </a:lnTo>
                    <a:lnTo>
                      <a:pt x="422275" y="126207"/>
                    </a:lnTo>
                    <a:lnTo>
                      <a:pt x="296069" y="252413"/>
                    </a:lnTo>
                    <a:lnTo>
                      <a:pt x="296069" y="189310"/>
                    </a:lnTo>
                    <a:lnTo>
                      <a:pt x="39440" y="189310"/>
                    </a:lnTo>
                    <a:lnTo>
                      <a:pt x="39440" y="63103"/>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dist="23000" dir="5400000" rotWithShape="0">
                  <a:srgbClr val="000000">
                    <a:alpha val="34999"/>
                  </a:srgbClr>
                </a:outerShdw>
              </a:effectLst>
            </p:spPr>
            <p:txBody>
              <a:bodyPr anchor="ctr"/>
              <a:lstStyle/>
              <a:p>
                <a:pPr defTabSz="914400"/>
                <a:endParaRPr lang="en-US">
                  <a:solidFill>
                    <a:prstClr val="black"/>
                  </a:solidFill>
                </a:endParaRPr>
              </a:p>
            </p:txBody>
          </p:sp>
          <p:sp>
            <p:nvSpPr>
              <p:cNvPr id="95" name="Double Brace 94"/>
              <p:cNvSpPr>
                <a:spLocks noChangeArrowheads="1"/>
              </p:cNvSpPr>
              <p:nvPr/>
            </p:nvSpPr>
            <p:spPr bwMode="auto">
              <a:xfrm>
                <a:off x="228600" y="95536"/>
                <a:ext cx="4114800" cy="822325"/>
              </a:xfrm>
              <a:prstGeom prst="bracePair">
                <a:avLst>
                  <a:gd name="adj" fmla="val 8333"/>
                </a:avLst>
              </a:prstGeom>
              <a:noFill/>
              <a:ln w="25400">
                <a:solidFill>
                  <a:schemeClr val="accent1"/>
                </a:solidFill>
                <a:round/>
                <a:headEnd/>
                <a:tailEnd/>
              </a:ln>
              <a:effectLst>
                <a:outerShdw dist="20000" dir="5400000" rotWithShape="0">
                  <a:srgbClr val="808080">
                    <a:alpha val="37999"/>
                  </a:srgbClr>
                </a:outerShdw>
              </a:effectLst>
            </p:spPr>
            <p:txBody>
              <a:bodyPr/>
              <a:lstStyle/>
              <a:p>
                <a:pPr defTabSz="914400">
                  <a:defRPr/>
                </a:pPr>
                <a:endParaRPr lang="en-US">
                  <a:solidFill>
                    <a:prstClr val="black"/>
                  </a:solidFill>
                  <a:ea typeface="ヒラギノ角ゴ Pro W3" charset="0"/>
                  <a:cs typeface="ヒラギノ角ゴ Pro W3" charset="0"/>
                </a:endParaRPr>
              </a:p>
            </p:txBody>
          </p:sp>
          <p:sp>
            <p:nvSpPr>
              <p:cNvPr id="97" name="TextBox 96"/>
              <p:cNvSpPr txBox="1"/>
              <p:nvPr/>
            </p:nvSpPr>
            <p:spPr>
              <a:xfrm>
                <a:off x="971550" y="304800"/>
                <a:ext cx="2838450" cy="293687"/>
              </a:xfrm>
              <a:prstGeom prst="rect">
                <a:avLst/>
              </a:prstGeom>
              <a:solidFill>
                <a:schemeClr val="tx2">
                  <a:lumMod val="20000"/>
                  <a:lumOff val="80000"/>
                  <a:alpha val="50000"/>
                </a:schemeClr>
              </a:solidFill>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alibri" charset="0"/>
                    <a:ea typeface="ヒラギノ角ゴ Pro W3" charset="0"/>
                    <a:cs typeface="ヒラギノ角ゴ Pro W3" charset="0"/>
                  </a:defRPr>
                </a:lvl1pPr>
                <a:lvl2pPr marL="37931725" indent="-37474525">
                  <a:defRPr>
                    <a:solidFill>
                      <a:schemeClr val="tx1"/>
                    </a:solidFill>
                    <a:latin typeface="Calibri" charset="0"/>
                    <a:ea typeface="ヒラギノ角ゴ Pro W3" charset="0"/>
                    <a:cs typeface="ヒラギノ角ゴ Pro W3" charset="0"/>
                  </a:defRPr>
                </a:lvl2pPr>
                <a:lvl3pPr>
                  <a:defRPr>
                    <a:solidFill>
                      <a:schemeClr val="tx1"/>
                    </a:solidFill>
                    <a:latin typeface="Calibri" charset="0"/>
                    <a:ea typeface="ヒラギノ角ゴ Pro W3" charset="0"/>
                    <a:cs typeface="ヒラギノ角ゴ Pro W3" charset="0"/>
                  </a:defRPr>
                </a:lvl3pPr>
                <a:lvl4pPr>
                  <a:defRPr>
                    <a:solidFill>
                      <a:schemeClr val="tx1"/>
                    </a:solidFill>
                    <a:latin typeface="Calibri" charset="0"/>
                    <a:ea typeface="ヒラギノ角ゴ Pro W3" charset="0"/>
                    <a:cs typeface="ヒラギノ角ゴ Pro W3" charset="0"/>
                  </a:defRPr>
                </a:lvl4pPr>
                <a:lvl5pPr>
                  <a:defRPr>
                    <a:solidFill>
                      <a:schemeClr val="tx1"/>
                    </a:solidFill>
                    <a:latin typeface="Calibri" charset="0"/>
                    <a:ea typeface="ヒラギノ角ゴ Pro W3" charset="0"/>
                    <a:cs typeface="ヒラギノ角ゴ Pro W3" charset="0"/>
                  </a:defRPr>
                </a:lvl5pPr>
                <a:lvl6pPr marL="457200" fontAlgn="base">
                  <a:spcBef>
                    <a:spcPct val="0"/>
                  </a:spcBef>
                  <a:spcAft>
                    <a:spcPct val="0"/>
                  </a:spcAft>
                  <a:defRPr>
                    <a:solidFill>
                      <a:schemeClr val="tx1"/>
                    </a:solidFill>
                    <a:latin typeface="Calibri" charset="0"/>
                    <a:ea typeface="ヒラギノ角ゴ Pro W3" charset="0"/>
                    <a:cs typeface="ヒラギノ角ゴ Pro W3" charset="0"/>
                  </a:defRPr>
                </a:lvl6pPr>
                <a:lvl7pPr marL="914400" fontAlgn="base">
                  <a:spcBef>
                    <a:spcPct val="0"/>
                  </a:spcBef>
                  <a:spcAft>
                    <a:spcPct val="0"/>
                  </a:spcAft>
                  <a:defRPr>
                    <a:solidFill>
                      <a:schemeClr val="tx1"/>
                    </a:solidFill>
                    <a:latin typeface="Calibri" charset="0"/>
                    <a:ea typeface="ヒラギノ角ゴ Pro W3" charset="0"/>
                    <a:cs typeface="ヒラギノ角ゴ Pro W3" charset="0"/>
                  </a:defRPr>
                </a:lvl7pPr>
                <a:lvl8pPr marL="1371600" fontAlgn="base">
                  <a:spcBef>
                    <a:spcPct val="0"/>
                  </a:spcBef>
                  <a:spcAft>
                    <a:spcPct val="0"/>
                  </a:spcAft>
                  <a:defRPr>
                    <a:solidFill>
                      <a:schemeClr val="tx1"/>
                    </a:solidFill>
                    <a:latin typeface="Calibri" charset="0"/>
                    <a:ea typeface="ヒラギノ角ゴ Pro W3" charset="0"/>
                    <a:cs typeface="ヒラギノ角ゴ Pro W3" charset="0"/>
                  </a:defRPr>
                </a:lvl8pPr>
                <a:lvl9pPr marL="1828800" fontAlgn="base">
                  <a:spcBef>
                    <a:spcPct val="0"/>
                  </a:spcBef>
                  <a:spcAft>
                    <a:spcPct val="0"/>
                  </a:spcAft>
                  <a:defRPr>
                    <a:solidFill>
                      <a:schemeClr val="tx1"/>
                    </a:solidFill>
                    <a:latin typeface="Calibri" charset="0"/>
                    <a:ea typeface="ヒラギノ角ゴ Pro W3" charset="0"/>
                    <a:cs typeface="ヒラギノ角ゴ Pro W3" charset="0"/>
                  </a:defRPr>
                </a:lvl9pPr>
              </a:lstStyle>
              <a:p>
                <a:pPr algn="ctr" defTabSz="914400">
                  <a:defRPr/>
                </a:pPr>
                <a:r>
                  <a:rPr lang="en-US" sz="1300" dirty="0" smtClean="0">
                    <a:solidFill>
                      <a:srgbClr val="000000"/>
                    </a:solidFill>
                  </a:rPr>
                  <a:t>Working Groups</a:t>
                </a:r>
              </a:p>
            </p:txBody>
          </p:sp>
        </p:grpSp>
      </p:grpSp>
      <p:grpSp>
        <p:nvGrpSpPr>
          <p:cNvPr id="18" name="Group 118"/>
          <p:cNvGrpSpPr/>
          <p:nvPr/>
        </p:nvGrpSpPr>
        <p:grpSpPr>
          <a:xfrm>
            <a:off x="533400" y="4495800"/>
            <a:ext cx="8137525" cy="685800"/>
            <a:chOff x="533400" y="4114800"/>
            <a:chExt cx="8137525" cy="685800"/>
          </a:xfrm>
        </p:grpSpPr>
        <p:sp>
          <p:nvSpPr>
            <p:cNvPr id="8" name="Bevel 7"/>
            <p:cNvSpPr/>
            <p:nvPr/>
          </p:nvSpPr>
          <p:spPr>
            <a:xfrm>
              <a:off x="2882900" y="4114800"/>
              <a:ext cx="1125538"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Semantics and Ontologies</a:t>
              </a:r>
            </a:p>
          </p:txBody>
        </p:sp>
        <p:sp>
          <p:nvSpPr>
            <p:cNvPr id="9" name="Bevel 8"/>
            <p:cNvSpPr/>
            <p:nvPr/>
          </p:nvSpPr>
          <p:spPr>
            <a:xfrm>
              <a:off x="5213350" y="4114800"/>
              <a:ext cx="1125538"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Workflow</a:t>
              </a:r>
            </a:p>
          </p:txBody>
        </p:sp>
        <p:sp>
          <p:nvSpPr>
            <p:cNvPr id="10" name="Bevel 9"/>
            <p:cNvSpPr/>
            <p:nvPr/>
          </p:nvSpPr>
          <p:spPr>
            <a:xfrm>
              <a:off x="7543800" y="4114800"/>
              <a:ext cx="1127125"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Governance</a:t>
              </a:r>
            </a:p>
          </p:txBody>
        </p:sp>
        <p:sp>
          <p:nvSpPr>
            <p:cNvPr id="118" name="Bevel 117"/>
            <p:cNvSpPr/>
            <p:nvPr/>
          </p:nvSpPr>
          <p:spPr>
            <a:xfrm>
              <a:off x="533400" y="4114800"/>
              <a:ext cx="1219200"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dirty="0" smtClean="0">
                  <a:solidFill>
                    <a:srgbClr val="FFFFFF"/>
                  </a:solidFill>
                  <a:ea typeface="ヒラギノ角ゴ Pro W3" charset="0"/>
                  <a:cs typeface="ヒラギノ角ゴ Pro W3" charset="0"/>
                </a:rPr>
                <a:t>Data Discovery/Mining/Access</a:t>
              </a:r>
              <a:endParaRPr lang="en-US" sz="900" dirty="0">
                <a:solidFill>
                  <a:srgbClr val="FFFFFF"/>
                </a:solidFill>
                <a:ea typeface="ヒラギノ角ゴ Pro W3" charset="0"/>
                <a:cs typeface="ヒラギノ角ゴ Pro W3" charset="0"/>
              </a:endParaRPr>
            </a:p>
          </p:txBody>
        </p:sp>
      </p:grpSp>
    </p:spTree>
    <p:custDataLst>
      <p:tags r:id="rId1"/>
    </p:custDataLst>
    <p:extLst>
      <p:ext uri="{BB962C8B-B14F-4D97-AF65-F5344CB8AC3E}">
        <p14:creationId xmlns:p14="http://schemas.microsoft.com/office/powerpoint/2010/main" val="2250454256"/>
      </p:ext>
    </p:extLst>
  </p:cSld>
  <p:clrMapOvr>
    <a:masterClrMapping/>
  </p:clrMapOvr>
  <mc:AlternateContent xmlns:mc="http://schemas.openxmlformats.org/markup-compatibility/2006" xmlns:p14="http://schemas.microsoft.com/office/powerpoint/2010/main">
    <mc:Choice Requires="p14">
      <p:transition spd="slow" p14:dur="2000" advTm="239061"/>
    </mc:Choice>
    <mc:Fallback xmlns="">
      <p:transition spd="slow" advTm="2390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entagon 175"/>
          <p:cNvSpPr/>
          <p:nvPr/>
        </p:nvSpPr>
        <p:spPr>
          <a:xfrm rot="16200000">
            <a:off x="1573041" y="509479"/>
            <a:ext cx="5955829" cy="1950857"/>
          </a:xfrm>
          <a:prstGeom prst="homePlate">
            <a:avLst/>
          </a:prstGeom>
          <a:solidFill>
            <a:schemeClr val="accent1">
              <a:alpha val="26000"/>
            </a:schemeClr>
          </a:solidFill>
          <a:ln>
            <a:noFill/>
          </a:ln>
          <a:scene3d>
            <a:camera prst="perspectiveRight" fov="7200000">
              <a:rot lat="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a:spLocks noChangeAspect="1"/>
          </p:cNvSpPr>
          <p:nvPr/>
        </p:nvSpPr>
        <p:spPr>
          <a:xfrm>
            <a:off x="3811642" y="866817"/>
            <a:ext cx="1508345" cy="411396"/>
          </a:xfrm>
          <a:prstGeom prst="triangle">
            <a:avLst>
              <a:gd name="adj" fmla="val 50187"/>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lIns="0" tIns="0" rIns="0" bIns="137160" rtlCol="0" anchor="ctr"/>
          <a:lstStyle/>
          <a:p>
            <a:pPr algn="ctr"/>
            <a:r>
              <a:rPr lang="en-US" sz="1000" smtClean="0"/>
              <a:t>CommunityMeeting</a:t>
            </a:r>
            <a:endParaRPr lang="en-US" sz="1000" dirty="0"/>
          </a:p>
        </p:txBody>
      </p:sp>
      <p:sp>
        <p:nvSpPr>
          <p:cNvPr id="67" name="TextBox 66"/>
          <p:cNvSpPr txBox="1"/>
          <p:nvPr/>
        </p:nvSpPr>
        <p:spPr>
          <a:xfrm>
            <a:off x="3787585" y="324985"/>
            <a:ext cx="1560042" cy="400110"/>
          </a:xfrm>
          <a:prstGeom prst="rect">
            <a:avLst/>
          </a:prstGeom>
          <a:noFill/>
        </p:spPr>
        <p:txBody>
          <a:bodyPr wrap="none" rtlCol="0">
            <a:spAutoFit/>
          </a:bodyPr>
          <a:lstStyle/>
          <a:p>
            <a:r>
              <a:rPr lang="en-US" sz="2000" b="1" dirty="0" smtClean="0">
                <a:solidFill>
                  <a:schemeClr val="tx2">
                    <a:lumMod val="75000"/>
                  </a:schemeClr>
                </a:solidFill>
              </a:rPr>
              <a:t>Spring 2015</a:t>
            </a:r>
            <a:endParaRPr lang="en-US" sz="2000" b="1" dirty="0">
              <a:solidFill>
                <a:schemeClr val="tx2">
                  <a:lumMod val="75000"/>
                </a:schemeClr>
              </a:solidFill>
            </a:endParaRPr>
          </a:p>
        </p:txBody>
      </p:sp>
      <p:grpSp>
        <p:nvGrpSpPr>
          <p:cNvPr id="182" name="Group 181"/>
          <p:cNvGrpSpPr/>
          <p:nvPr/>
        </p:nvGrpSpPr>
        <p:grpSpPr>
          <a:xfrm>
            <a:off x="5538614" y="-191226"/>
            <a:ext cx="1208003" cy="1311667"/>
            <a:chOff x="6643391" y="-79533"/>
            <a:chExt cx="1516706" cy="1517241"/>
          </a:xfrm>
        </p:grpSpPr>
        <p:grpSp>
          <p:nvGrpSpPr>
            <p:cNvPr id="177" name="Group 176"/>
            <p:cNvGrpSpPr/>
            <p:nvPr/>
          </p:nvGrpSpPr>
          <p:grpSpPr>
            <a:xfrm>
              <a:off x="6643391" y="-79533"/>
              <a:ext cx="1387095" cy="1517241"/>
              <a:chOff x="4038599" y="3863462"/>
              <a:chExt cx="1387095" cy="1517241"/>
            </a:xfrm>
          </p:grpSpPr>
          <p:sp>
            <p:nvSpPr>
              <p:cNvPr id="178" name="Rectangle 177"/>
              <p:cNvSpPr/>
              <p:nvPr/>
            </p:nvSpPr>
            <p:spPr>
              <a:xfrm>
                <a:off x="4539580" y="4657967"/>
                <a:ext cx="800876" cy="722736"/>
              </a:xfrm>
              <a:prstGeom prst="rect">
                <a:avLst/>
              </a:prstGeom>
              <a:solidFill>
                <a:schemeClr val="bg1"/>
              </a:solidFill>
              <a:ln>
                <a:noFill/>
              </a:ln>
              <a:effectLst>
                <a:outerShdw blurRad="520700" dist="1409700" dir="6900000" sx="110000" sy="110000" rotWithShape="0">
                  <a:prstClr val="black">
                    <a:alpha val="28000"/>
                  </a:prstClr>
                </a:outerShdw>
              </a:effectLst>
              <a:scene3d>
                <a:camera prst="isometricOffAxis1Top"/>
                <a:lightRig rig="threePt" dir="t"/>
              </a:scene3d>
              <a:sp3d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179" name="Picture 178" descr="15945969_tuliplinescopy.jpg"/>
              <p:cNvPicPr>
                <a:picLocks noChangeAspect="1"/>
              </p:cNvPicPr>
              <p:nvPr/>
            </p:nvPicPr>
            <p:blipFill>
              <a:blip r:embed="rId4" cstate="print"/>
              <a:srcRect l="26928" t="4138" r="13522"/>
              <a:stretch>
                <a:fillRect/>
              </a:stretch>
            </p:blipFill>
            <p:spPr>
              <a:xfrm>
                <a:off x="4038599" y="4310381"/>
                <a:ext cx="854324" cy="809518"/>
              </a:xfrm>
              <a:prstGeom prst="rect">
                <a:avLst/>
              </a:prstGeom>
              <a:blipFill dpi="0" rotWithShape="1">
                <a:blip r:embed="rId5"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180" name="Picture 179" descr="15176747_opentulipscopy.jpg"/>
              <p:cNvPicPr>
                <a:picLocks/>
              </p:cNvPicPr>
              <p:nvPr/>
            </p:nvPicPr>
            <p:blipFill>
              <a:blip r:embed="rId6" cstate="print"/>
              <a:stretch>
                <a:fillRect/>
              </a:stretch>
            </p:blipFill>
            <p:spPr>
              <a:xfrm>
                <a:off x="4412368" y="3863462"/>
                <a:ext cx="809983" cy="760643"/>
              </a:xfrm>
              <a:prstGeom prst="rect">
                <a:avLst/>
              </a:prstGeom>
              <a:blipFill dpi="0" rotWithShape="1">
                <a:blip r:embed="rId7"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181" name="Picture 180" descr="15176754_pinkopentulipcopy.jpg"/>
              <p:cNvPicPr>
                <a:picLocks noChangeAspect="1"/>
              </p:cNvPicPr>
              <p:nvPr/>
            </p:nvPicPr>
            <p:blipFill>
              <a:blip r:embed="rId8" cstate="print">
                <a:duotone>
                  <a:prstClr val="black"/>
                  <a:srgbClr val="D9C3A5">
                    <a:tint val="50000"/>
                    <a:satMod val="180000"/>
                  </a:srgbClr>
                </a:duotone>
              </a:blip>
              <a:stretch>
                <a:fillRect/>
              </a:stretch>
            </p:blipFill>
            <p:spPr>
              <a:xfrm>
                <a:off x="4578487" y="4370345"/>
                <a:ext cx="847207" cy="804784"/>
              </a:xfrm>
              <a:prstGeom prst="rect">
                <a:avLst/>
              </a:prstGeom>
              <a:blipFill dpi="0" rotWithShape="1">
                <a:blip r:embed="rId9" cstate="print">
                  <a:duotone>
                    <a:prstClr val="black"/>
                    <a:srgbClr val="D9C3A5">
                      <a:tint val="50000"/>
                      <a:satMod val="180000"/>
                    </a:srgbClr>
                  </a:duotone>
                </a:blip>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sp>
          <p:nvSpPr>
            <p:cNvPr id="68" name="Cube 67"/>
            <p:cNvSpPr/>
            <p:nvPr/>
          </p:nvSpPr>
          <p:spPr>
            <a:xfrm>
              <a:off x="6721818" y="627687"/>
              <a:ext cx="1438279" cy="272487"/>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t>Early EC??</a:t>
              </a:r>
              <a:endParaRPr lang="en-US" sz="1400" b="1" dirty="0"/>
            </a:p>
          </p:txBody>
        </p:sp>
      </p:grpSp>
      <p:grpSp>
        <p:nvGrpSpPr>
          <p:cNvPr id="173" name="Group 172"/>
          <p:cNvGrpSpPr/>
          <p:nvPr/>
        </p:nvGrpSpPr>
        <p:grpSpPr>
          <a:xfrm>
            <a:off x="2369845" y="387880"/>
            <a:ext cx="1138252" cy="274320"/>
            <a:chOff x="919373" y="638630"/>
            <a:chExt cx="1138252" cy="274320"/>
          </a:xfrm>
        </p:grpSpPr>
        <p:grpSp>
          <p:nvGrpSpPr>
            <p:cNvPr id="4" name="Group 64"/>
            <p:cNvGrpSpPr>
              <a:grpSpLocks noChangeAspect="1"/>
            </p:cNvGrpSpPr>
            <p:nvPr/>
          </p:nvGrpSpPr>
          <p:grpSpPr bwMode="auto">
            <a:xfrm>
              <a:off x="1776490" y="638630"/>
              <a:ext cx="281135" cy="274320"/>
              <a:chOff x="3897895" y="1014966"/>
              <a:chExt cx="1058600" cy="1097280"/>
            </a:xfrm>
          </p:grpSpPr>
          <p:sp>
            <p:nvSpPr>
              <p:cNvPr id="70"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71" name="Oval 70"/>
              <p:cNvSpPr>
                <a:spLocks noChangeAspect="1"/>
              </p:cNvSpPr>
              <p:nvPr/>
            </p:nvSpPr>
            <p:spPr bwMode="auto">
              <a:xfrm>
                <a:off x="4585390" y="1169681"/>
                <a:ext cx="275950" cy="273724"/>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2" name="Oval 71"/>
              <p:cNvSpPr>
                <a:spLocks noChangeAspect="1"/>
              </p:cNvSpPr>
              <p:nvPr/>
            </p:nvSpPr>
            <p:spPr bwMode="auto">
              <a:xfrm>
                <a:off x="3931199" y="1183962"/>
                <a:ext cx="273570" cy="27610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3" name="Oval 72"/>
              <p:cNvSpPr>
                <a:spLocks noChangeAspect="1"/>
              </p:cNvSpPr>
              <p:nvPr/>
            </p:nvSpPr>
            <p:spPr bwMode="auto">
              <a:xfrm>
                <a:off x="4682925" y="1548134"/>
                <a:ext cx="273570" cy="27372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4" name="Oval 73"/>
              <p:cNvSpPr>
                <a:spLocks noChangeAspect="1"/>
              </p:cNvSpPr>
              <p:nvPr/>
            </p:nvSpPr>
            <p:spPr bwMode="auto">
              <a:xfrm>
                <a:off x="4511646" y="1838520"/>
                <a:ext cx="275950" cy="27372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5" name="Oval 74"/>
              <p:cNvSpPr>
                <a:spLocks noChangeAspect="1"/>
              </p:cNvSpPr>
              <p:nvPr/>
            </p:nvSpPr>
            <p:spPr bwMode="auto">
              <a:xfrm>
                <a:off x="4083447" y="1838520"/>
                <a:ext cx="273570" cy="27372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6" name="Oval 75"/>
              <p:cNvSpPr>
                <a:spLocks noChangeAspect="1"/>
              </p:cNvSpPr>
              <p:nvPr/>
            </p:nvSpPr>
            <p:spPr bwMode="auto">
              <a:xfrm>
                <a:off x="4247589" y="1014966"/>
                <a:ext cx="275950" cy="27372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77" name="Oval 76"/>
              <p:cNvSpPr>
                <a:spLocks noChangeAspect="1"/>
              </p:cNvSpPr>
              <p:nvPr/>
            </p:nvSpPr>
            <p:spPr bwMode="auto">
              <a:xfrm>
                <a:off x="3897895" y="1543374"/>
                <a:ext cx="273570" cy="27372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17" name="Group 64"/>
            <p:cNvGrpSpPr>
              <a:grpSpLocks noChangeAspect="1"/>
            </p:cNvGrpSpPr>
            <p:nvPr/>
          </p:nvGrpSpPr>
          <p:grpSpPr bwMode="auto">
            <a:xfrm>
              <a:off x="1574869" y="638630"/>
              <a:ext cx="281135" cy="274320"/>
              <a:chOff x="3897895" y="1014966"/>
              <a:chExt cx="1058600" cy="1097280"/>
            </a:xfrm>
          </p:grpSpPr>
          <p:sp>
            <p:nvSpPr>
              <p:cNvPr id="79"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80" name="Oval 79"/>
              <p:cNvSpPr>
                <a:spLocks noChangeAspect="1"/>
              </p:cNvSpPr>
              <p:nvPr/>
            </p:nvSpPr>
            <p:spPr bwMode="auto">
              <a:xfrm>
                <a:off x="4585390" y="1169681"/>
                <a:ext cx="275950" cy="27372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1" name="Oval 80"/>
              <p:cNvSpPr>
                <a:spLocks noChangeAspect="1"/>
              </p:cNvSpPr>
              <p:nvPr/>
            </p:nvSpPr>
            <p:spPr bwMode="auto">
              <a:xfrm>
                <a:off x="3931199" y="1183962"/>
                <a:ext cx="273570" cy="27610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2" name="Oval 81"/>
              <p:cNvSpPr>
                <a:spLocks noChangeAspect="1"/>
              </p:cNvSpPr>
              <p:nvPr/>
            </p:nvSpPr>
            <p:spPr bwMode="auto">
              <a:xfrm>
                <a:off x="4682925" y="154813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3" name="Oval 82"/>
              <p:cNvSpPr>
                <a:spLocks noChangeAspect="1"/>
              </p:cNvSpPr>
              <p:nvPr/>
            </p:nvSpPr>
            <p:spPr bwMode="auto">
              <a:xfrm>
                <a:off x="4511646" y="1838520"/>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4" name="Oval 83"/>
              <p:cNvSpPr>
                <a:spLocks noChangeAspect="1"/>
              </p:cNvSpPr>
              <p:nvPr/>
            </p:nvSpPr>
            <p:spPr bwMode="auto">
              <a:xfrm>
                <a:off x="4083447" y="1838520"/>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5" name="Oval 84"/>
              <p:cNvSpPr>
                <a:spLocks noChangeAspect="1"/>
              </p:cNvSpPr>
              <p:nvPr/>
            </p:nvSpPr>
            <p:spPr bwMode="auto">
              <a:xfrm>
                <a:off x="4247589" y="1014966"/>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86" name="Oval 85"/>
              <p:cNvSpPr>
                <a:spLocks noChangeAspect="1"/>
              </p:cNvSpPr>
              <p:nvPr/>
            </p:nvSpPr>
            <p:spPr bwMode="auto">
              <a:xfrm>
                <a:off x="3897895" y="154337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6" name="Group 64"/>
            <p:cNvGrpSpPr>
              <a:grpSpLocks noChangeAspect="1"/>
            </p:cNvGrpSpPr>
            <p:nvPr/>
          </p:nvGrpSpPr>
          <p:grpSpPr bwMode="auto">
            <a:xfrm>
              <a:off x="1278653" y="638630"/>
              <a:ext cx="281135" cy="274320"/>
              <a:chOff x="3897895" y="1014966"/>
              <a:chExt cx="1058600" cy="1097280"/>
            </a:xfrm>
          </p:grpSpPr>
          <p:sp>
            <p:nvSpPr>
              <p:cNvPr id="88"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9" name="Oval 88"/>
              <p:cNvSpPr>
                <a:spLocks noChangeAspect="1"/>
              </p:cNvSpPr>
              <p:nvPr/>
            </p:nvSpPr>
            <p:spPr bwMode="auto">
              <a:xfrm>
                <a:off x="4585390" y="1169681"/>
                <a:ext cx="275950" cy="27372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0" name="Oval 89"/>
              <p:cNvSpPr>
                <a:spLocks noChangeAspect="1"/>
              </p:cNvSpPr>
              <p:nvPr/>
            </p:nvSpPr>
            <p:spPr bwMode="auto">
              <a:xfrm>
                <a:off x="3931199" y="1183962"/>
                <a:ext cx="273570" cy="27610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1" name="Oval 90"/>
              <p:cNvSpPr>
                <a:spLocks noChangeAspect="1"/>
              </p:cNvSpPr>
              <p:nvPr/>
            </p:nvSpPr>
            <p:spPr bwMode="auto">
              <a:xfrm>
                <a:off x="4682925" y="1548134"/>
                <a:ext cx="273570" cy="2737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2" name="Oval 91"/>
              <p:cNvSpPr>
                <a:spLocks noChangeAspect="1"/>
              </p:cNvSpPr>
              <p:nvPr/>
            </p:nvSpPr>
            <p:spPr bwMode="auto">
              <a:xfrm>
                <a:off x="4511646" y="1838520"/>
                <a:ext cx="275950" cy="2737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3" name="Oval 92"/>
              <p:cNvSpPr>
                <a:spLocks noChangeAspect="1"/>
              </p:cNvSpPr>
              <p:nvPr/>
            </p:nvSpPr>
            <p:spPr bwMode="auto">
              <a:xfrm>
                <a:off x="4083447" y="1838520"/>
                <a:ext cx="273570" cy="2737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4" name="Oval 93"/>
              <p:cNvSpPr>
                <a:spLocks noChangeAspect="1"/>
              </p:cNvSpPr>
              <p:nvPr/>
            </p:nvSpPr>
            <p:spPr bwMode="auto">
              <a:xfrm>
                <a:off x="4247589" y="1014966"/>
                <a:ext cx="275950" cy="2737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5" name="Oval 94"/>
              <p:cNvSpPr>
                <a:spLocks noChangeAspect="1"/>
              </p:cNvSpPr>
              <p:nvPr/>
            </p:nvSpPr>
            <p:spPr bwMode="auto">
              <a:xfrm>
                <a:off x="3897895" y="1543374"/>
                <a:ext cx="273570" cy="2737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 name="Group 64"/>
            <p:cNvGrpSpPr>
              <a:grpSpLocks noChangeAspect="1"/>
            </p:cNvGrpSpPr>
            <p:nvPr/>
          </p:nvGrpSpPr>
          <p:grpSpPr bwMode="auto">
            <a:xfrm>
              <a:off x="919373" y="638630"/>
              <a:ext cx="281135" cy="274320"/>
              <a:chOff x="3897895" y="1014966"/>
              <a:chExt cx="1058600" cy="1097280"/>
            </a:xfrm>
          </p:grpSpPr>
          <p:sp>
            <p:nvSpPr>
              <p:cNvPr id="97"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dirty="0"/>
              </a:p>
            </p:txBody>
          </p:sp>
          <p:sp>
            <p:nvSpPr>
              <p:cNvPr id="98" name="Oval 97"/>
              <p:cNvSpPr>
                <a:spLocks noChangeAspect="1"/>
              </p:cNvSpPr>
              <p:nvPr/>
            </p:nvSpPr>
            <p:spPr bwMode="auto">
              <a:xfrm>
                <a:off x="4585390" y="1169681"/>
                <a:ext cx="275950" cy="273724"/>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99" name="Oval 98"/>
              <p:cNvSpPr>
                <a:spLocks noChangeAspect="1"/>
              </p:cNvSpPr>
              <p:nvPr/>
            </p:nvSpPr>
            <p:spPr bwMode="auto">
              <a:xfrm>
                <a:off x="3931199" y="1183962"/>
                <a:ext cx="273570" cy="27610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00" name="Oval 99"/>
              <p:cNvSpPr>
                <a:spLocks noChangeAspect="1"/>
              </p:cNvSpPr>
              <p:nvPr/>
            </p:nvSpPr>
            <p:spPr bwMode="auto">
              <a:xfrm>
                <a:off x="4682925" y="1548134"/>
                <a:ext cx="273570" cy="27372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01" name="Oval 100"/>
              <p:cNvSpPr>
                <a:spLocks noChangeAspect="1"/>
              </p:cNvSpPr>
              <p:nvPr/>
            </p:nvSpPr>
            <p:spPr bwMode="auto">
              <a:xfrm>
                <a:off x="4511646" y="1838520"/>
                <a:ext cx="275950" cy="27372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02" name="Oval 101"/>
              <p:cNvSpPr>
                <a:spLocks noChangeAspect="1"/>
              </p:cNvSpPr>
              <p:nvPr/>
            </p:nvSpPr>
            <p:spPr bwMode="auto">
              <a:xfrm>
                <a:off x="4083447" y="1838520"/>
                <a:ext cx="273570" cy="27372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03" name="Oval 102"/>
              <p:cNvSpPr>
                <a:spLocks noChangeAspect="1"/>
              </p:cNvSpPr>
              <p:nvPr/>
            </p:nvSpPr>
            <p:spPr bwMode="auto">
              <a:xfrm>
                <a:off x="4247589" y="1014966"/>
                <a:ext cx="275950" cy="27372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04" name="Oval 103"/>
              <p:cNvSpPr>
                <a:spLocks noChangeAspect="1"/>
              </p:cNvSpPr>
              <p:nvPr/>
            </p:nvSpPr>
            <p:spPr bwMode="auto">
              <a:xfrm>
                <a:off x="3897895" y="1543374"/>
                <a:ext cx="273570" cy="273726"/>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grpSp>
        <p:nvGrpSpPr>
          <p:cNvPr id="174" name="Group 173"/>
          <p:cNvGrpSpPr/>
          <p:nvPr/>
        </p:nvGrpSpPr>
        <p:grpSpPr>
          <a:xfrm>
            <a:off x="2488237" y="5466964"/>
            <a:ext cx="4155154" cy="1314510"/>
            <a:chOff x="2468564" y="4761893"/>
            <a:chExt cx="4155154" cy="1314510"/>
          </a:xfrm>
        </p:grpSpPr>
        <p:sp>
          <p:nvSpPr>
            <p:cNvPr id="29" name="TextBox 28"/>
            <p:cNvSpPr txBox="1"/>
            <p:nvPr/>
          </p:nvSpPr>
          <p:spPr>
            <a:xfrm>
              <a:off x="3966786" y="5676293"/>
              <a:ext cx="1295996" cy="400110"/>
            </a:xfrm>
            <a:prstGeom prst="rect">
              <a:avLst/>
            </a:prstGeom>
            <a:noFill/>
          </p:spPr>
          <p:txBody>
            <a:bodyPr wrap="none" rtlCol="0">
              <a:spAutoFit/>
            </a:bodyPr>
            <a:lstStyle/>
            <a:p>
              <a:r>
                <a:rPr lang="en-US" sz="2000" b="1" dirty="0" smtClean="0">
                  <a:solidFill>
                    <a:schemeClr val="tx2">
                      <a:lumMod val="75000"/>
                    </a:schemeClr>
                  </a:solidFill>
                </a:rPr>
                <a:t>Nov. 2011</a:t>
              </a:r>
              <a:endParaRPr lang="en-US" sz="2000" b="1" dirty="0">
                <a:solidFill>
                  <a:schemeClr val="tx2">
                    <a:lumMod val="75000"/>
                  </a:schemeClr>
                </a:solidFill>
              </a:endParaRPr>
            </a:p>
          </p:txBody>
        </p:sp>
        <p:sp>
          <p:nvSpPr>
            <p:cNvPr id="13" name="Isosceles Triangle 12"/>
            <p:cNvSpPr/>
            <p:nvPr/>
          </p:nvSpPr>
          <p:spPr>
            <a:xfrm>
              <a:off x="2468564" y="4761893"/>
              <a:ext cx="4155154" cy="914400"/>
            </a:xfrm>
            <a:prstGeom prst="triangle">
              <a:avLst>
                <a:gd name="adj" fmla="val 50187"/>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lIns="0" tIns="0" rIns="0" bIns="320040" rtlCol="0" anchor="ctr"/>
            <a:lstStyle/>
            <a:p>
              <a:pPr algn="ctr"/>
              <a:r>
                <a:rPr lang="en-US" sz="1600" dirty="0" smtClean="0"/>
                <a:t>Charrette 1</a:t>
              </a:r>
            </a:p>
            <a:p>
              <a:pPr algn="ctr"/>
              <a:r>
                <a:rPr lang="en-US" sz="1200" dirty="0" smtClean="0"/>
                <a:t>Requirements Analysis</a:t>
              </a:r>
              <a:endParaRPr lang="en-US" sz="1200" dirty="0"/>
            </a:p>
          </p:txBody>
        </p:sp>
      </p:grpSp>
      <p:sp>
        <p:nvSpPr>
          <p:cNvPr id="14" name="Round Diagonal Corner Rectangle 13"/>
          <p:cNvSpPr/>
          <p:nvPr/>
        </p:nvSpPr>
        <p:spPr>
          <a:xfrm>
            <a:off x="718646" y="4777403"/>
            <a:ext cx="1524000" cy="685800"/>
          </a:xfrm>
          <a:prstGeom prst="round2Diag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Community Groups</a:t>
            </a:r>
            <a:endParaRPr lang="en-US" dirty="0"/>
          </a:p>
        </p:txBody>
      </p:sp>
      <p:sp>
        <p:nvSpPr>
          <p:cNvPr id="15" name="Rounded Rectangle 14"/>
          <p:cNvSpPr/>
          <p:nvPr/>
        </p:nvSpPr>
        <p:spPr>
          <a:xfrm>
            <a:off x="6911164" y="4777403"/>
            <a:ext cx="1524000" cy="685800"/>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Capability Projects</a:t>
            </a:r>
            <a:endParaRPr lang="en-US" dirty="0"/>
          </a:p>
        </p:txBody>
      </p:sp>
      <p:sp>
        <p:nvSpPr>
          <p:cNvPr id="28" name="TextBox 27"/>
          <p:cNvSpPr txBox="1"/>
          <p:nvPr/>
        </p:nvSpPr>
        <p:spPr>
          <a:xfrm>
            <a:off x="3923504" y="4938785"/>
            <a:ext cx="1295804" cy="400110"/>
          </a:xfrm>
          <a:prstGeom prst="rect">
            <a:avLst/>
          </a:prstGeom>
          <a:noFill/>
        </p:spPr>
        <p:txBody>
          <a:bodyPr wrap="none" rtlCol="0">
            <a:spAutoFit/>
          </a:bodyPr>
          <a:lstStyle/>
          <a:p>
            <a:r>
              <a:rPr lang="en-US" sz="2000" b="1" dirty="0" smtClean="0">
                <a:solidFill>
                  <a:schemeClr val="tx2">
                    <a:lumMod val="75000"/>
                  </a:schemeClr>
                </a:solidFill>
              </a:rPr>
              <a:t>Mar. 2012</a:t>
            </a:r>
            <a:endParaRPr lang="en-US" sz="2000" b="1" dirty="0">
              <a:solidFill>
                <a:schemeClr val="tx2">
                  <a:lumMod val="75000"/>
                </a:schemeClr>
              </a:solidFill>
            </a:endParaRPr>
          </a:p>
        </p:txBody>
      </p:sp>
      <p:sp>
        <p:nvSpPr>
          <p:cNvPr id="33" name="Isosceles Triangle 32"/>
          <p:cNvSpPr>
            <a:spLocks noChangeAspect="1"/>
          </p:cNvSpPr>
          <p:nvPr/>
        </p:nvSpPr>
        <p:spPr>
          <a:xfrm>
            <a:off x="3497585" y="2056335"/>
            <a:ext cx="2136458" cy="457200"/>
          </a:xfrm>
          <a:prstGeom prst="triangle">
            <a:avLst>
              <a:gd name="adj" fmla="val 50187"/>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lIns="0" tIns="0" rIns="0" bIns="137160" rtlCol="0" anchor="ctr"/>
          <a:lstStyle/>
          <a:p>
            <a:pPr algn="ctr"/>
            <a:r>
              <a:rPr lang="en-US" sz="1200" smtClean="0"/>
              <a:t>Community</a:t>
            </a:r>
          </a:p>
          <a:p>
            <a:pPr algn="ctr"/>
            <a:r>
              <a:rPr lang="en-US" sz="1200" smtClean="0"/>
              <a:t>Meeting</a:t>
            </a:r>
            <a:endParaRPr lang="en-US" sz="1200" dirty="0"/>
          </a:p>
        </p:txBody>
      </p:sp>
      <p:grpSp>
        <p:nvGrpSpPr>
          <p:cNvPr id="189" name="Group 188"/>
          <p:cNvGrpSpPr/>
          <p:nvPr/>
        </p:nvGrpSpPr>
        <p:grpSpPr>
          <a:xfrm>
            <a:off x="6014274" y="1404088"/>
            <a:ext cx="2235970" cy="634166"/>
            <a:chOff x="6575456" y="1213021"/>
            <a:chExt cx="2001980" cy="471082"/>
          </a:xfrm>
          <a:scene3d>
            <a:camera prst="perspectiveLeft"/>
            <a:lightRig rig="threePt" dir="t"/>
          </a:scene3d>
        </p:grpSpPr>
        <p:sp>
          <p:nvSpPr>
            <p:cNvPr id="46" name="Snip Same Side Corner Rectangle 45"/>
            <p:cNvSpPr>
              <a:spLocks noChangeAspect="1"/>
            </p:cNvSpPr>
            <p:nvPr/>
          </p:nvSpPr>
          <p:spPr>
            <a:xfrm>
              <a:off x="6575456" y="1213021"/>
              <a:ext cx="820090" cy="457200"/>
            </a:xfrm>
            <a:prstGeom prst="snip2SameRect">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smtClean="0"/>
                <a:t>Prototype1</a:t>
              </a:r>
              <a:endParaRPr lang="en-US" sz="1200" dirty="0"/>
            </a:p>
          </p:txBody>
        </p:sp>
        <p:sp>
          <p:nvSpPr>
            <p:cNvPr id="47" name="Plaque 46"/>
            <p:cNvSpPr/>
            <p:nvPr/>
          </p:nvSpPr>
          <p:spPr>
            <a:xfrm>
              <a:off x="7586836" y="1226903"/>
              <a:ext cx="990600" cy="457200"/>
            </a:xfrm>
            <a:prstGeom prst="plaque">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smtClean="0"/>
                <a:t>Prototype2</a:t>
              </a:r>
              <a:endParaRPr lang="en-US" sz="1200" dirty="0"/>
            </a:p>
          </p:txBody>
        </p:sp>
      </p:grpSp>
      <p:sp>
        <p:nvSpPr>
          <p:cNvPr id="66" name="TextBox 65"/>
          <p:cNvSpPr txBox="1"/>
          <p:nvPr/>
        </p:nvSpPr>
        <p:spPr>
          <a:xfrm>
            <a:off x="3784845" y="1437708"/>
            <a:ext cx="1560042" cy="400110"/>
          </a:xfrm>
          <a:prstGeom prst="rect">
            <a:avLst/>
          </a:prstGeom>
          <a:noFill/>
        </p:spPr>
        <p:txBody>
          <a:bodyPr wrap="none" rtlCol="0">
            <a:spAutoFit/>
          </a:bodyPr>
          <a:lstStyle/>
          <a:p>
            <a:r>
              <a:rPr lang="en-US" sz="2000" b="1" dirty="0" smtClean="0">
                <a:solidFill>
                  <a:schemeClr val="tx2">
                    <a:lumMod val="75000"/>
                  </a:schemeClr>
                </a:solidFill>
              </a:rPr>
              <a:t>Spring 2014</a:t>
            </a:r>
            <a:endParaRPr lang="en-US" sz="2000" b="1" dirty="0">
              <a:solidFill>
                <a:schemeClr val="tx2">
                  <a:lumMod val="75000"/>
                </a:schemeClr>
              </a:solidFill>
            </a:endParaRPr>
          </a:p>
        </p:txBody>
      </p:sp>
      <p:grpSp>
        <p:nvGrpSpPr>
          <p:cNvPr id="175" name="Group 174"/>
          <p:cNvGrpSpPr/>
          <p:nvPr/>
        </p:nvGrpSpPr>
        <p:grpSpPr>
          <a:xfrm>
            <a:off x="3038974" y="3518260"/>
            <a:ext cx="3053681" cy="1134320"/>
            <a:chOff x="3031814" y="2862989"/>
            <a:chExt cx="3053681" cy="1314510"/>
          </a:xfrm>
        </p:grpSpPr>
        <p:sp>
          <p:nvSpPr>
            <p:cNvPr id="16" name="Isosceles Triangle 15"/>
            <p:cNvSpPr/>
            <p:nvPr/>
          </p:nvSpPr>
          <p:spPr>
            <a:xfrm>
              <a:off x="3031814" y="2862989"/>
              <a:ext cx="3053681" cy="914400"/>
            </a:xfrm>
            <a:prstGeom prst="triangle">
              <a:avLst>
                <a:gd name="adj" fmla="val 50187"/>
              </a:avLst>
            </a:prstGeo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lIns="0" tIns="0" rIns="0" bIns="320040" rtlCol="0" anchor="ctr"/>
            <a:lstStyle/>
            <a:p>
              <a:pPr algn="ctr"/>
              <a:r>
                <a:rPr lang="en-US" sz="1600" dirty="0" smtClean="0"/>
                <a:t>Charrette 2</a:t>
              </a:r>
            </a:p>
            <a:p>
              <a:pPr algn="ctr"/>
              <a:r>
                <a:rPr lang="en-US" sz="1200" dirty="0" smtClean="0"/>
                <a:t>Roadmaps &amp; Design</a:t>
              </a:r>
              <a:endParaRPr lang="en-US" sz="1200" dirty="0"/>
            </a:p>
          </p:txBody>
        </p:sp>
        <p:sp>
          <p:nvSpPr>
            <p:cNvPr id="31" name="TextBox 30"/>
            <p:cNvSpPr txBox="1"/>
            <p:nvPr/>
          </p:nvSpPr>
          <p:spPr>
            <a:xfrm>
              <a:off x="3935240" y="3777389"/>
              <a:ext cx="1239442" cy="400110"/>
            </a:xfrm>
            <a:prstGeom prst="rect">
              <a:avLst/>
            </a:prstGeom>
            <a:noFill/>
          </p:spPr>
          <p:txBody>
            <a:bodyPr wrap="none" rtlCol="0">
              <a:spAutoFit/>
            </a:bodyPr>
            <a:lstStyle/>
            <a:p>
              <a:r>
                <a:rPr lang="en-US" sz="2000" b="1" dirty="0" smtClean="0">
                  <a:solidFill>
                    <a:schemeClr val="tx2">
                      <a:lumMod val="75000"/>
                    </a:schemeClr>
                  </a:solidFill>
                </a:rPr>
                <a:t>Jun. 2012</a:t>
              </a:r>
              <a:endParaRPr lang="en-US" sz="2000" b="1" dirty="0">
                <a:solidFill>
                  <a:schemeClr val="tx2">
                    <a:lumMod val="75000"/>
                  </a:schemeClr>
                </a:solidFill>
              </a:endParaRPr>
            </a:p>
          </p:txBody>
        </p:sp>
      </p:grpSp>
      <p:sp>
        <p:nvSpPr>
          <p:cNvPr id="123" name="TextBox 122"/>
          <p:cNvSpPr txBox="1"/>
          <p:nvPr/>
        </p:nvSpPr>
        <p:spPr>
          <a:xfrm>
            <a:off x="3642488" y="2748410"/>
            <a:ext cx="1856598" cy="400110"/>
          </a:xfrm>
          <a:prstGeom prst="rect">
            <a:avLst/>
          </a:prstGeom>
          <a:noFill/>
        </p:spPr>
        <p:txBody>
          <a:bodyPr wrap="none" rtlCol="0">
            <a:spAutoFit/>
          </a:bodyPr>
          <a:lstStyle/>
          <a:p>
            <a:r>
              <a:rPr lang="en-US" sz="2000" b="1" dirty="0" smtClean="0">
                <a:solidFill>
                  <a:schemeClr val="tx2">
                    <a:lumMod val="75000"/>
                  </a:schemeClr>
                </a:solidFill>
              </a:rPr>
              <a:t>Late 2012-2013</a:t>
            </a:r>
            <a:endParaRPr lang="en-US" sz="2000" b="1" dirty="0">
              <a:solidFill>
                <a:schemeClr val="tx2">
                  <a:lumMod val="75000"/>
                </a:schemeClr>
              </a:solidFill>
            </a:endParaRPr>
          </a:p>
        </p:txBody>
      </p:sp>
      <p:sp>
        <p:nvSpPr>
          <p:cNvPr id="115" name="Multidocument 114"/>
          <p:cNvSpPr>
            <a:spLocks noChangeAspect="1"/>
          </p:cNvSpPr>
          <p:nvPr/>
        </p:nvSpPr>
        <p:spPr>
          <a:xfrm>
            <a:off x="6455715" y="2732963"/>
            <a:ext cx="1900473" cy="712498"/>
          </a:xfrm>
          <a:prstGeom prst="flowChartMultidocumen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none" lIns="365760" rtlCol="0" anchor="ctr"/>
          <a:lstStyle/>
          <a:p>
            <a:pPr algn="ctr"/>
            <a:endParaRPr lang="en-US"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pSp>
        <p:nvGrpSpPr>
          <p:cNvPr id="193" name="Group 192"/>
          <p:cNvGrpSpPr/>
          <p:nvPr/>
        </p:nvGrpSpPr>
        <p:grpSpPr>
          <a:xfrm>
            <a:off x="812338" y="2491265"/>
            <a:ext cx="1998789" cy="914400"/>
            <a:chOff x="1848183" y="2127421"/>
            <a:chExt cx="1998789" cy="914400"/>
          </a:xfrm>
        </p:grpSpPr>
        <p:grpSp>
          <p:nvGrpSpPr>
            <p:cNvPr id="277" name="Group 219"/>
            <p:cNvGrpSpPr>
              <a:grpSpLocks noChangeAspect="1"/>
            </p:cNvGrpSpPr>
            <p:nvPr/>
          </p:nvGrpSpPr>
          <p:grpSpPr>
            <a:xfrm>
              <a:off x="1848183" y="2127421"/>
              <a:ext cx="1979010" cy="914400"/>
              <a:chOff x="1447800" y="2133600"/>
              <a:chExt cx="1802444" cy="832818"/>
            </a:xfrm>
          </p:grpSpPr>
          <p:grpSp>
            <p:nvGrpSpPr>
              <p:cNvPr id="278" name="Group 64"/>
              <p:cNvGrpSpPr>
                <a:grpSpLocks noChangeAspect="1"/>
              </p:cNvGrpSpPr>
              <p:nvPr/>
            </p:nvGrpSpPr>
            <p:grpSpPr bwMode="auto">
              <a:xfrm>
                <a:off x="2362200" y="2133600"/>
                <a:ext cx="583245" cy="604217"/>
                <a:chOff x="3897895" y="1014966"/>
                <a:chExt cx="1058600" cy="1097280"/>
              </a:xfrm>
            </p:grpSpPr>
            <p:sp>
              <p:nvSpPr>
                <p:cNvPr id="258"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dirty="0"/>
                </a:p>
              </p:txBody>
            </p:sp>
            <p:sp>
              <p:nvSpPr>
                <p:cNvPr id="259" name="Oval 258"/>
                <p:cNvSpPr>
                  <a:spLocks noChangeAspect="1"/>
                </p:cNvSpPr>
                <p:nvPr/>
              </p:nvSpPr>
              <p:spPr bwMode="auto">
                <a:xfrm>
                  <a:off x="4585390" y="1169681"/>
                  <a:ext cx="275950" cy="273724"/>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0" name="Oval 259"/>
                <p:cNvSpPr>
                  <a:spLocks noChangeAspect="1"/>
                </p:cNvSpPr>
                <p:nvPr/>
              </p:nvSpPr>
              <p:spPr bwMode="auto">
                <a:xfrm>
                  <a:off x="3931199" y="1183962"/>
                  <a:ext cx="273570" cy="276105"/>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1" name="Oval 260"/>
                <p:cNvSpPr>
                  <a:spLocks noChangeAspect="1"/>
                </p:cNvSpPr>
                <p:nvPr/>
              </p:nvSpPr>
              <p:spPr bwMode="auto">
                <a:xfrm>
                  <a:off x="4682925" y="1548134"/>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2" name="Oval 261"/>
                <p:cNvSpPr>
                  <a:spLocks noChangeAspect="1"/>
                </p:cNvSpPr>
                <p:nvPr/>
              </p:nvSpPr>
              <p:spPr bwMode="auto">
                <a:xfrm>
                  <a:off x="4511646" y="1838520"/>
                  <a:ext cx="27595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3" name="Oval 262"/>
                <p:cNvSpPr>
                  <a:spLocks noChangeAspect="1"/>
                </p:cNvSpPr>
                <p:nvPr/>
              </p:nvSpPr>
              <p:spPr bwMode="auto">
                <a:xfrm>
                  <a:off x="4083447" y="1838520"/>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4" name="Oval 263"/>
                <p:cNvSpPr>
                  <a:spLocks noChangeAspect="1"/>
                </p:cNvSpPr>
                <p:nvPr/>
              </p:nvSpPr>
              <p:spPr bwMode="auto">
                <a:xfrm>
                  <a:off x="4247589" y="1014966"/>
                  <a:ext cx="27595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65" name="Oval 264"/>
                <p:cNvSpPr>
                  <a:spLocks noChangeAspect="1"/>
                </p:cNvSpPr>
                <p:nvPr/>
              </p:nvSpPr>
              <p:spPr bwMode="auto">
                <a:xfrm>
                  <a:off x="3897895" y="1543374"/>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9" name="Group 64"/>
              <p:cNvGrpSpPr>
                <a:grpSpLocks noChangeAspect="1"/>
              </p:cNvGrpSpPr>
              <p:nvPr/>
            </p:nvGrpSpPr>
            <p:grpSpPr bwMode="auto">
              <a:xfrm>
                <a:off x="1752600" y="2133600"/>
                <a:ext cx="583245" cy="604217"/>
                <a:chOff x="3897895" y="1014966"/>
                <a:chExt cx="1058600" cy="1097280"/>
              </a:xfrm>
            </p:grpSpPr>
            <p:sp>
              <p:nvSpPr>
                <p:cNvPr id="250"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251" name="Oval 250"/>
                <p:cNvSpPr>
                  <a:spLocks noChangeAspect="1"/>
                </p:cNvSpPr>
                <p:nvPr/>
              </p:nvSpPr>
              <p:spPr bwMode="auto">
                <a:xfrm>
                  <a:off x="4585390" y="1169681"/>
                  <a:ext cx="275950" cy="273724"/>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2" name="Oval 251"/>
                <p:cNvSpPr>
                  <a:spLocks noChangeAspect="1"/>
                </p:cNvSpPr>
                <p:nvPr/>
              </p:nvSpPr>
              <p:spPr bwMode="auto">
                <a:xfrm>
                  <a:off x="3931199" y="1183962"/>
                  <a:ext cx="273570" cy="27610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3" name="Oval 252"/>
                <p:cNvSpPr>
                  <a:spLocks noChangeAspect="1"/>
                </p:cNvSpPr>
                <p:nvPr/>
              </p:nvSpPr>
              <p:spPr bwMode="auto">
                <a:xfrm>
                  <a:off x="4682925" y="1548134"/>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4" name="Oval 253"/>
                <p:cNvSpPr>
                  <a:spLocks noChangeAspect="1"/>
                </p:cNvSpPr>
                <p:nvPr/>
              </p:nvSpPr>
              <p:spPr bwMode="auto">
                <a:xfrm>
                  <a:off x="4511646" y="1838520"/>
                  <a:ext cx="27595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5" name="Oval 254"/>
                <p:cNvSpPr>
                  <a:spLocks noChangeAspect="1"/>
                </p:cNvSpPr>
                <p:nvPr/>
              </p:nvSpPr>
              <p:spPr bwMode="auto">
                <a:xfrm>
                  <a:off x="4083447" y="1838520"/>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6" name="Oval 255"/>
                <p:cNvSpPr>
                  <a:spLocks noChangeAspect="1"/>
                </p:cNvSpPr>
                <p:nvPr/>
              </p:nvSpPr>
              <p:spPr bwMode="auto">
                <a:xfrm>
                  <a:off x="4247589" y="1014966"/>
                  <a:ext cx="27595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7" name="Oval 256"/>
                <p:cNvSpPr>
                  <a:spLocks noChangeAspect="1"/>
                </p:cNvSpPr>
                <p:nvPr/>
              </p:nvSpPr>
              <p:spPr bwMode="auto">
                <a:xfrm>
                  <a:off x="3897895" y="1543374"/>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80" name="Group 64"/>
              <p:cNvGrpSpPr>
                <a:grpSpLocks noChangeAspect="1"/>
              </p:cNvGrpSpPr>
              <p:nvPr/>
            </p:nvGrpSpPr>
            <p:grpSpPr bwMode="auto">
              <a:xfrm>
                <a:off x="1447800" y="2362200"/>
                <a:ext cx="583245" cy="604217"/>
                <a:chOff x="3897895" y="1014966"/>
                <a:chExt cx="1058600" cy="1097280"/>
              </a:xfrm>
            </p:grpSpPr>
            <p:sp>
              <p:nvSpPr>
                <p:cNvPr id="242"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243" name="Oval 242"/>
                <p:cNvSpPr>
                  <a:spLocks noChangeAspect="1"/>
                </p:cNvSpPr>
                <p:nvPr/>
              </p:nvSpPr>
              <p:spPr bwMode="auto">
                <a:xfrm>
                  <a:off x="4585390" y="1169681"/>
                  <a:ext cx="275950" cy="27372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4" name="Oval 243"/>
                <p:cNvSpPr>
                  <a:spLocks noChangeAspect="1"/>
                </p:cNvSpPr>
                <p:nvPr/>
              </p:nvSpPr>
              <p:spPr bwMode="auto">
                <a:xfrm>
                  <a:off x="3931199" y="1183962"/>
                  <a:ext cx="273570" cy="27610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5" name="Oval 244"/>
                <p:cNvSpPr>
                  <a:spLocks noChangeAspect="1"/>
                </p:cNvSpPr>
                <p:nvPr/>
              </p:nvSpPr>
              <p:spPr bwMode="auto">
                <a:xfrm>
                  <a:off x="4682925" y="154813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6" name="Oval 245"/>
                <p:cNvSpPr>
                  <a:spLocks noChangeAspect="1"/>
                </p:cNvSpPr>
                <p:nvPr/>
              </p:nvSpPr>
              <p:spPr bwMode="auto">
                <a:xfrm>
                  <a:off x="4511646" y="1838520"/>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7" name="Oval 246"/>
                <p:cNvSpPr>
                  <a:spLocks noChangeAspect="1"/>
                </p:cNvSpPr>
                <p:nvPr/>
              </p:nvSpPr>
              <p:spPr bwMode="auto">
                <a:xfrm>
                  <a:off x="4083447" y="1838520"/>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8" name="Oval 247"/>
                <p:cNvSpPr>
                  <a:spLocks noChangeAspect="1"/>
                </p:cNvSpPr>
                <p:nvPr/>
              </p:nvSpPr>
              <p:spPr bwMode="auto">
                <a:xfrm>
                  <a:off x="4247589" y="1014966"/>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9" name="Oval 248"/>
                <p:cNvSpPr>
                  <a:spLocks noChangeAspect="1"/>
                </p:cNvSpPr>
                <p:nvPr/>
              </p:nvSpPr>
              <p:spPr bwMode="auto">
                <a:xfrm>
                  <a:off x="3897895" y="154337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81" name="Group 64"/>
              <p:cNvGrpSpPr>
                <a:grpSpLocks noChangeAspect="1"/>
              </p:cNvGrpSpPr>
              <p:nvPr/>
            </p:nvGrpSpPr>
            <p:grpSpPr bwMode="auto">
              <a:xfrm>
                <a:off x="2057400" y="2362200"/>
                <a:ext cx="583245" cy="604217"/>
                <a:chOff x="3897895" y="1014966"/>
                <a:chExt cx="1058600" cy="1097280"/>
              </a:xfrm>
            </p:grpSpPr>
            <p:sp>
              <p:nvSpPr>
                <p:cNvPr id="234"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235" name="Oval 234"/>
                <p:cNvSpPr>
                  <a:spLocks noChangeAspect="1"/>
                </p:cNvSpPr>
                <p:nvPr/>
              </p:nvSpPr>
              <p:spPr bwMode="auto">
                <a:xfrm>
                  <a:off x="4585390" y="1169681"/>
                  <a:ext cx="275950" cy="2737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6" name="Oval 235"/>
                <p:cNvSpPr>
                  <a:spLocks noChangeAspect="1"/>
                </p:cNvSpPr>
                <p:nvPr/>
              </p:nvSpPr>
              <p:spPr bwMode="auto">
                <a:xfrm>
                  <a:off x="3931199" y="1183962"/>
                  <a:ext cx="273570" cy="27610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7" name="Oval 236"/>
                <p:cNvSpPr>
                  <a:spLocks noChangeAspect="1"/>
                </p:cNvSpPr>
                <p:nvPr/>
              </p:nvSpPr>
              <p:spPr bwMode="auto">
                <a:xfrm>
                  <a:off x="4682925" y="1548134"/>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8" name="Oval 237"/>
                <p:cNvSpPr>
                  <a:spLocks noChangeAspect="1"/>
                </p:cNvSpPr>
                <p:nvPr/>
              </p:nvSpPr>
              <p:spPr bwMode="auto">
                <a:xfrm>
                  <a:off x="4511646" y="1838520"/>
                  <a:ext cx="27595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9" name="Oval 238"/>
                <p:cNvSpPr>
                  <a:spLocks noChangeAspect="1"/>
                </p:cNvSpPr>
                <p:nvPr/>
              </p:nvSpPr>
              <p:spPr bwMode="auto">
                <a:xfrm>
                  <a:off x="4083447" y="1838520"/>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0" name="Oval 239"/>
                <p:cNvSpPr>
                  <a:spLocks noChangeAspect="1"/>
                </p:cNvSpPr>
                <p:nvPr/>
              </p:nvSpPr>
              <p:spPr bwMode="auto">
                <a:xfrm>
                  <a:off x="4247589" y="1014966"/>
                  <a:ext cx="27595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1" name="Oval 240"/>
                <p:cNvSpPr>
                  <a:spLocks noChangeAspect="1"/>
                </p:cNvSpPr>
                <p:nvPr/>
              </p:nvSpPr>
              <p:spPr bwMode="auto">
                <a:xfrm>
                  <a:off x="3897895" y="1543374"/>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82" name="Group 64"/>
              <p:cNvGrpSpPr>
                <a:grpSpLocks noChangeAspect="1"/>
              </p:cNvGrpSpPr>
              <p:nvPr/>
            </p:nvGrpSpPr>
            <p:grpSpPr bwMode="auto">
              <a:xfrm>
                <a:off x="2667000" y="2362200"/>
                <a:ext cx="583244" cy="604218"/>
                <a:chOff x="3897895" y="1014966"/>
                <a:chExt cx="1058600" cy="1097280"/>
              </a:xfrm>
            </p:grpSpPr>
            <p:sp>
              <p:nvSpPr>
                <p:cNvPr id="226"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227" name="Oval 226"/>
                <p:cNvSpPr>
                  <a:spLocks noChangeAspect="1"/>
                </p:cNvSpPr>
                <p:nvPr/>
              </p:nvSpPr>
              <p:spPr bwMode="auto">
                <a:xfrm>
                  <a:off x="4585390" y="1169681"/>
                  <a:ext cx="275950" cy="27372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28" name="Oval 227"/>
                <p:cNvSpPr>
                  <a:spLocks noChangeAspect="1"/>
                </p:cNvSpPr>
                <p:nvPr/>
              </p:nvSpPr>
              <p:spPr bwMode="auto">
                <a:xfrm>
                  <a:off x="3931199" y="1183962"/>
                  <a:ext cx="273570" cy="27610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29" name="Oval 228"/>
                <p:cNvSpPr>
                  <a:spLocks noChangeAspect="1"/>
                </p:cNvSpPr>
                <p:nvPr/>
              </p:nvSpPr>
              <p:spPr bwMode="auto">
                <a:xfrm>
                  <a:off x="4682925" y="154813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0" name="Oval 229"/>
                <p:cNvSpPr>
                  <a:spLocks noChangeAspect="1"/>
                </p:cNvSpPr>
                <p:nvPr/>
              </p:nvSpPr>
              <p:spPr bwMode="auto">
                <a:xfrm>
                  <a:off x="4511646" y="1838520"/>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1" name="Oval 230"/>
                <p:cNvSpPr>
                  <a:spLocks noChangeAspect="1"/>
                </p:cNvSpPr>
                <p:nvPr/>
              </p:nvSpPr>
              <p:spPr bwMode="auto">
                <a:xfrm>
                  <a:off x="4083447" y="1838520"/>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2" name="Oval 231"/>
                <p:cNvSpPr>
                  <a:spLocks noChangeAspect="1"/>
                </p:cNvSpPr>
                <p:nvPr/>
              </p:nvSpPr>
              <p:spPr bwMode="auto">
                <a:xfrm>
                  <a:off x="4247589" y="1014966"/>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3" name="Oval 232"/>
                <p:cNvSpPr>
                  <a:spLocks noChangeAspect="1"/>
                </p:cNvSpPr>
                <p:nvPr/>
              </p:nvSpPr>
              <p:spPr bwMode="auto">
                <a:xfrm>
                  <a:off x="3897895" y="154337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sp>
          <p:nvSpPr>
            <p:cNvPr id="119" name="TextBox 118"/>
            <p:cNvSpPr txBox="1"/>
            <p:nvPr/>
          </p:nvSpPr>
          <p:spPr>
            <a:xfrm>
              <a:off x="1890474" y="2492038"/>
              <a:ext cx="1956498" cy="369332"/>
            </a:xfrm>
            <a:prstGeom prst="rect">
              <a:avLst/>
            </a:prstGeom>
            <a:solidFill>
              <a:schemeClr val="bg1">
                <a:lumMod val="95000"/>
                <a:alpha val="79000"/>
              </a:schemeClr>
            </a:solidFill>
          </p:spPr>
          <p:txBody>
            <a:bodyPr wrap="square" rtlCol="0">
              <a:spAutoFit/>
            </a:bodyPr>
            <a:lstStyle/>
            <a:p>
              <a:r>
                <a:rPr lang="en-US" dirty="0"/>
                <a:t>Working</a:t>
              </a:r>
              <a:r>
                <a:rPr lang="en-US" b="1" dirty="0"/>
                <a:t> </a:t>
              </a:r>
              <a:r>
                <a:rPr lang="en-US" dirty="0" smtClean="0"/>
                <a:t>Groups</a:t>
              </a:r>
              <a:endParaRPr lang="en-US" dirty="0"/>
            </a:p>
          </p:txBody>
        </p:sp>
      </p:grpSp>
      <p:grpSp>
        <p:nvGrpSpPr>
          <p:cNvPr id="194" name="Group 193"/>
          <p:cNvGrpSpPr/>
          <p:nvPr/>
        </p:nvGrpSpPr>
        <p:grpSpPr>
          <a:xfrm>
            <a:off x="1692601" y="1371064"/>
            <a:ext cx="1526873" cy="533399"/>
            <a:chOff x="2065322" y="1213022"/>
            <a:chExt cx="1526873" cy="533399"/>
          </a:xfrm>
        </p:grpSpPr>
        <p:grpSp>
          <p:nvGrpSpPr>
            <p:cNvPr id="191" name="Group 190"/>
            <p:cNvGrpSpPr/>
            <p:nvPr/>
          </p:nvGrpSpPr>
          <p:grpSpPr>
            <a:xfrm>
              <a:off x="2174829" y="1213022"/>
              <a:ext cx="1325718" cy="533399"/>
              <a:chOff x="2308256" y="1213022"/>
              <a:chExt cx="1325718" cy="533399"/>
            </a:xfrm>
          </p:grpSpPr>
          <p:grpSp>
            <p:nvGrpSpPr>
              <p:cNvPr id="267" name="Group 171"/>
              <p:cNvGrpSpPr>
                <a:grpSpLocks noChangeAspect="1"/>
              </p:cNvGrpSpPr>
              <p:nvPr/>
            </p:nvGrpSpPr>
            <p:grpSpPr>
              <a:xfrm>
                <a:off x="2308256" y="1213022"/>
                <a:ext cx="989505" cy="457200"/>
                <a:chOff x="1447800" y="2133600"/>
                <a:chExt cx="1802444" cy="832818"/>
              </a:xfrm>
            </p:grpSpPr>
            <p:grpSp>
              <p:nvGrpSpPr>
                <p:cNvPr id="268" name="Group 64"/>
                <p:cNvGrpSpPr>
                  <a:grpSpLocks noChangeAspect="1"/>
                </p:cNvGrpSpPr>
                <p:nvPr/>
              </p:nvGrpSpPr>
              <p:grpSpPr bwMode="auto">
                <a:xfrm>
                  <a:off x="2362200" y="2133600"/>
                  <a:ext cx="583245" cy="604217"/>
                  <a:chOff x="3897895" y="1014966"/>
                  <a:chExt cx="1058600" cy="1097280"/>
                </a:xfrm>
              </p:grpSpPr>
              <p:sp>
                <p:nvSpPr>
                  <p:cNvPr id="163"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dirty="0"/>
                  </a:p>
                </p:txBody>
              </p:sp>
              <p:sp>
                <p:nvSpPr>
                  <p:cNvPr id="164" name="Oval 163"/>
                  <p:cNvSpPr>
                    <a:spLocks noChangeAspect="1"/>
                  </p:cNvSpPr>
                  <p:nvPr/>
                </p:nvSpPr>
                <p:spPr bwMode="auto">
                  <a:xfrm>
                    <a:off x="4585390" y="1169681"/>
                    <a:ext cx="275950" cy="273724"/>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5" name="Oval 164"/>
                  <p:cNvSpPr>
                    <a:spLocks noChangeAspect="1"/>
                  </p:cNvSpPr>
                  <p:nvPr/>
                </p:nvSpPr>
                <p:spPr bwMode="auto">
                  <a:xfrm>
                    <a:off x="3931199" y="1183962"/>
                    <a:ext cx="273570" cy="276105"/>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6" name="Oval 165"/>
                  <p:cNvSpPr>
                    <a:spLocks noChangeAspect="1"/>
                  </p:cNvSpPr>
                  <p:nvPr/>
                </p:nvSpPr>
                <p:spPr bwMode="auto">
                  <a:xfrm>
                    <a:off x="4682925" y="1548134"/>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7" name="Oval 166"/>
                  <p:cNvSpPr>
                    <a:spLocks noChangeAspect="1"/>
                  </p:cNvSpPr>
                  <p:nvPr/>
                </p:nvSpPr>
                <p:spPr bwMode="auto">
                  <a:xfrm>
                    <a:off x="4511646" y="1838520"/>
                    <a:ext cx="27595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8" name="Oval 167"/>
                  <p:cNvSpPr>
                    <a:spLocks noChangeAspect="1"/>
                  </p:cNvSpPr>
                  <p:nvPr/>
                </p:nvSpPr>
                <p:spPr bwMode="auto">
                  <a:xfrm>
                    <a:off x="4083447" y="1838520"/>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9" name="Oval 168"/>
                  <p:cNvSpPr>
                    <a:spLocks noChangeAspect="1"/>
                  </p:cNvSpPr>
                  <p:nvPr/>
                </p:nvSpPr>
                <p:spPr bwMode="auto">
                  <a:xfrm>
                    <a:off x="4247589" y="1014966"/>
                    <a:ext cx="27595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70" name="Oval 169"/>
                  <p:cNvSpPr>
                    <a:spLocks noChangeAspect="1"/>
                  </p:cNvSpPr>
                  <p:nvPr/>
                </p:nvSpPr>
                <p:spPr bwMode="auto">
                  <a:xfrm>
                    <a:off x="3897895" y="1543374"/>
                    <a:ext cx="273570" cy="273726"/>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69" name="Group 64"/>
                <p:cNvGrpSpPr>
                  <a:grpSpLocks noChangeAspect="1"/>
                </p:cNvGrpSpPr>
                <p:nvPr/>
              </p:nvGrpSpPr>
              <p:grpSpPr bwMode="auto">
                <a:xfrm>
                  <a:off x="1752600" y="2133600"/>
                  <a:ext cx="583245" cy="604217"/>
                  <a:chOff x="3897895" y="1014966"/>
                  <a:chExt cx="1058600" cy="1097280"/>
                </a:xfrm>
              </p:grpSpPr>
              <p:sp>
                <p:nvSpPr>
                  <p:cNvPr id="143"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144" name="Oval 143"/>
                  <p:cNvSpPr>
                    <a:spLocks noChangeAspect="1"/>
                  </p:cNvSpPr>
                  <p:nvPr/>
                </p:nvSpPr>
                <p:spPr bwMode="auto">
                  <a:xfrm>
                    <a:off x="4585390" y="1169681"/>
                    <a:ext cx="275950" cy="273724"/>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45" name="Oval 144"/>
                  <p:cNvSpPr>
                    <a:spLocks noChangeAspect="1"/>
                  </p:cNvSpPr>
                  <p:nvPr/>
                </p:nvSpPr>
                <p:spPr bwMode="auto">
                  <a:xfrm>
                    <a:off x="3931199" y="1183962"/>
                    <a:ext cx="273570" cy="27610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46" name="Oval 145"/>
                  <p:cNvSpPr>
                    <a:spLocks noChangeAspect="1"/>
                  </p:cNvSpPr>
                  <p:nvPr/>
                </p:nvSpPr>
                <p:spPr bwMode="auto">
                  <a:xfrm>
                    <a:off x="4682925" y="1548134"/>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47" name="Oval 146"/>
                  <p:cNvSpPr>
                    <a:spLocks noChangeAspect="1"/>
                  </p:cNvSpPr>
                  <p:nvPr/>
                </p:nvSpPr>
                <p:spPr bwMode="auto">
                  <a:xfrm>
                    <a:off x="4511646" y="1838520"/>
                    <a:ext cx="27595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48" name="Oval 147"/>
                  <p:cNvSpPr>
                    <a:spLocks noChangeAspect="1"/>
                  </p:cNvSpPr>
                  <p:nvPr/>
                </p:nvSpPr>
                <p:spPr bwMode="auto">
                  <a:xfrm>
                    <a:off x="4083447" y="1838520"/>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49" name="Oval 148"/>
                  <p:cNvSpPr>
                    <a:spLocks noChangeAspect="1"/>
                  </p:cNvSpPr>
                  <p:nvPr/>
                </p:nvSpPr>
                <p:spPr bwMode="auto">
                  <a:xfrm>
                    <a:off x="4247589" y="1014966"/>
                    <a:ext cx="27595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50" name="Oval 149"/>
                  <p:cNvSpPr>
                    <a:spLocks noChangeAspect="1"/>
                  </p:cNvSpPr>
                  <p:nvPr/>
                </p:nvSpPr>
                <p:spPr bwMode="auto">
                  <a:xfrm>
                    <a:off x="3897895" y="1543374"/>
                    <a:ext cx="273570" cy="27372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0" name="Group 64"/>
                <p:cNvGrpSpPr>
                  <a:grpSpLocks noChangeAspect="1"/>
                </p:cNvGrpSpPr>
                <p:nvPr/>
              </p:nvGrpSpPr>
              <p:grpSpPr bwMode="auto">
                <a:xfrm>
                  <a:off x="1447800" y="2362200"/>
                  <a:ext cx="583245" cy="604217"/>
                  <a:chOff x="3897895" y="1014966"/>
                  <a:chExt cx="1058600" cy="1097280"/>
                </a:xfrm>
              </p:grpSpPr>
              <p:sp>
                <p:nvSpPr>
                  <p:cNvPr id="18"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19" name="Oval 18"/>
                  <p:cNvSpPr>
                    <a:spLocks noChangeAspect="1"/>
                  </p:cNvSpPr>
                  <p:nvPr/>
                </p:nvSpPr>
                <p:spPr bwMode="auto">
                  <a:xfrm>
                    <a:off x="4585390" y="1169681"/>
                    <a:ext cx="275950" cy="27372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 name="Oval 19"/>
                  <p:cNvSpPr>
                    <a:spLocks noChangeAspect="1"/>
                  </p:cNvSpPr>
                  <p:nvPr/>
                </p:nvSpPr>
                <p:spPr bwMode="auto">
                  <a:xfrm>
                    <a:off x="3931199" y="1183962"/>
                    <a:ext cx="273570" cy="27610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1" name="Oval 20"/>
                  <p:cNvSpPr>
                    <a:spLocks noChangeAspect="1"/>
                  </p:cNvSpPr>
                  <p:nvPr/>
                </p:nvSpPr>
                <p:spPr bwMode="auto">
                  <a:xfrm>
                    <a:off x="4682925" y="154813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2" name="Oval 21"/>
                  <p:cNvSpPr>
                    <a:spLocks noChangeAspect="1"/>
                  </p:cNvSpPr>
                  <p:nvPr/>
                </p:nvSpPr>
                <p:spPr bwMode="auto">
                  <a:xfrm>
                    <a:off x="4511646" y="1838520"/>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3" name="Oval 22"/>
                  <p:cNvSpPr>
                    <a:spLocks noChangeAspect="1"/>
                  </p:cNvSpPr>
                  <p:nvPr/>
                </p:nvSpPr>
                <p:spPr bwMode="auto">
                  <a:xfrm>
                    <a:off x="4083447" y="1838520"/>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4" name="Oval 23"/>
                  <p:cNvSpPr>
                    <a:spLocks noChangeAspect="1"/>
                  </p:cNvSpPr>
                  <p:nvPr/>
                </p:nvSpPr>
                <p:spPr bwMode="auto">
                  <a:xfrm>
                    <a:off x="4247589" y="1014966"/>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5" name="Oval 24"/>
                  <p:cNvSpPr>
                    <a:spLocks noChangeAspect="1"/>
                  </p:cNvSpPr>
                  <p:nvPr/>
                </p:nvSpPr>
                <p:spPr bwMode="auto">
                  <a:xfrm>
                    <a:off x="3897895" y="154337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1" name="Group 64"/>
                <p:cNvGrpSpPr>
                  <a:grpSpLocks noChangeAspect="1"/>
                </p:cNvGrpSpPr>
                <p:nvPr/>
              </p:nvGrpSpPr>
              <p:grpSpPr bwMode="auto">
                <a:xfrm>
                  <a:off x="2057400" y="2362200"/>
                  <a:ext cx="583245" cy="604217"/>
                  <a:chOff x="3897895" y="1014966"/>
                  <a:chExt cx="1058600" cy="1097280"/>
                </a:xfrm>
              </p:grpSpPr>
              <p:sp>
                <p:nvSpPr>
                  <p:cNvPr id="132"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133" name="Oval 132"/>
                  <p:cNvSpPr>
                    <a:spLocks noChangeAspect="1"/>
                  </p:cNvSpPr>
                  <p:nvPr/>
                </p:nvSpPr>
                <p:spPr bwMode="auto">
                  <a:xfrm>
                    <a:off x="4585390" y="1169681"/>
                    <a:ext cx="275950" cy="2737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4" name="Oval 133"/>
                  <p:cNvSpPr>
                    <a:spLocks noChangeAspect="1"/>
                  </p:cNvSpPr>
                  <p:nvPr/>
                </p:nvSpPr>
                <p:spPr bwMode="auto">
                  <a:xfrm>
                    <a:off x="3931199" y="1183962"/>
                    <a:ext cx="273570" cy="27610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5" name="Oval 134"/>
                  <p:cNvSpPr>
                    <a:spLocks noChangeAspect="1"/>
                  </p:cNvSpPr>
                  <p:nvPr/>
                </p:nvSpPr>
                <p:spPr bwMode="auto">
                  <a:xfrm>
                    <a:off x="4682925" y="1548134"/>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6" name="Oval 135"/>
                  <p:cNvSpPr>
                    <a:spLocks noChangeAspect="1"/>
                  </p:cNvSpPr>
                  <p:nvPr/>
                </p:nvSpPr>
                <p:spPr bwMode="auto">
                  <a:xfrm>
                    <a:off x="4511646" y="1838520"/>
                    <a:ext cx="27595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7" name="Oval 136"/>
                  <p:cNvSpPr>
                    <a:spLocks noChangeAspect="1"/>
                  </p:cNvSpPr>
                  <p:nvPr/>
                </p:nvSpPr>
                <p:spPr bwMode="auto">
                  <a:xfrm>
                    <a:off x="4083447" y="1838520"/>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8" name="Oval 137"/>
                  <p:cNvSpPr>
                    <a:spLocks noChangeAspect="1"/>
                  </p:cNvSpPr>
                  <p:nvPr/>
                </p:nvSpPr>
                <p:spPr bwMode="auto">
                  <a:xfrm>
                    <a:off x="4247589" y="1014966"/>
                    <a:ext cx="27595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39" name="Oval 138"/>
                  <p:cNvSpPr>
                    <a:spLocks noChangeAspect="1"/>
                  </p:cNvSpPr>
                  <p:nvPr/>
                </p:nvSpPr>
                <p:spPr bwMode="auto">
                  <a:xfrm>
                    <a:off x="3897895" y="1543374"/>
                    <a:ext cx="273570" cy="27372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2" name="Group 64"/>
                <p:cNvGrpSpPr>
                  <a:grpSpLocks noChangeAspect="1"/>
                </p:cNvGrpSpPr>
                <p:nvPr/>
              </p:nvGrpSpPr>
              <p:grpSpPr bwMode="auto">
                <a:xfrm>
                  <a:off x="2667000" y="2362200"/>
                  <a:ext cx="583244" cy="604218"/>
                  <a:chOff x="3897895" y="1014966"/>
                  <a:chExt cx="1058600" cy="1097280"/>
                </a:xfrm>
              </p:grpSpPr>
              <p:sp>
                <p:nvSpPr>
                  <p:cNvPr id="154"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155" name="Oval 154"/>
                  <p:cNvSpPr>
                    <a:spLocks noChangeAspect="1"/>
                  </p:cNvSpPr>
                  <p:nvPr/>
                </p:nvSpPr>
                <p:spPr bwMode="auto">
                  <a:xfrm>
                    <a:off x="4585390" y="1169681"/>
                    <a:ext cx="275950" cy="27372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56" name="Oval 155"/>
                  <p:cNvSpPr>
                    <a:spLocks noChangeAspect="1"/>
                  </p:cNvSpPr>
                  <p:nvPr/>
                </p:nvSpPr>
                <p:spPr bwMode="auto">
                  <a:xfrm>
                    <a:off x="3931199" y="1183962"/>
                    <a:ext cx="273570" cy="27610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57" name="Oval 156"/>
                  <p:cNvSpPr>
                    <a:spLocks noChangeAspect="1"/>
                  </p:cNvSpPr>
                  <p:nvPr/>
                </p:nvSpPr>
                <p:spPr bwMode="auto">
                  <a:xfrm>
                    <a:off x="4682925" y="154813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58" name="Oval 157"/>
                  <p:cNvSpPr>
                    <a:spLocks noChangeAspect="1"/>
                  </p:cNvSpPr>
                  <p:nvPr/>
                </p:nvSpPr>
                <p:spPr bwMode="auto">
                  <a:xfrm>
                    <a:off x="4511646" y="1838520"/>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59" name="Oval 158"/>
                  <p:cNvSpPr>
                    <a:spLocks noChangeAspect="1"/>
                  </p:cNvSpPr>
                  <p:nvPr/>
                </p:nvSpPr>
                <p:spPr bwMode="auto">
                  <a:xfrm>
                    <a:off x="4083447" y="1838520"/>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0" name="Oval 159"/>
                  <p:cNvSpPr>
                    <a:spLocks noChangeAspect="1"/>
                  </p:cNvSpPr>
                  <p:nvPr/>
                </p:nvSpPr>
                <p:spPr bwMode="auto">
                  <a:xfrm>
                    <a:off x="4247589" y="1014966"/>
                    <a:ext cx="27595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61" name="Oval 160"/>
                  <p:cNvSpPr>
                    <a:spLocks noChangeAspect="1"/>
                  </p:cNvSpPr>
                  <p:nvPr/>
                </p:nvSpPr>
                <p:spPr bwMode="auto">
                  <a:xfrm>
                    <a:off x="3897895" y="1543374"/>
                    <a:ext cx="273570" cy="27372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grpSp>
            <p:nvGrpSpPr>
              <p:cNvPr id="273" name="Group 172"/>
              <p:cNvGrpSpPr>
                <a:grpSpLocks noChangeAspect="1"/>
              </p:cNvGrpSpPr>
              <p:nvPr/>
            </p:nvGrpSpPr>
            <p:grpSpPr>
              <a:xfrm>
                <a:off x="3146456" y="1289222"/>
                <a:ext cx="487518" cy="457199"/>
                <a:chOff x="1447800" y="2133600"/>
                <a:chExt cx="888045" cy="832817"/>
              </a:xfrm>
            </p:grpSpPr>
            <p:grpSp>
              <p:nvGrpSpPr>
                <p:cNvPr id="274" name="Group 64"/>
                <p:cNvGrpSpPr>
                  <a:grpSpLocks noChangeAspect="1"/>
                </p:cNvGrpSpPr>
                <p:nvPr/>
              </p:nvGrpSpPr>
              <p:grpSpPr bwMode="auto">
                <a:xfrm>
                  <a:off x="1752600" y="2133600"/>
                  <a:ext cx="583245" cy="604217"/>
                  <a:chOff x="3897895" y="1014966"/>
                  <a:chExt cx="1058600" cy="1097280"/>
                </a:xfrm>
              </p:grpSpPr>
              <p:sp>
                <p:nvSpPr>
                  <p:cNvPr id="203"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
                <p:nvSpPr>
                  <p:cNvPr id="204" name="Oval 203"/>
                  <p:cNvSpPr>
                    <a:spLocks noChangeAspect="1"/>
                  </p:cNvSpPr>
                  <p:nvPr/>
                </p:nvSpPr>
                <p:spPr bwMode="auto">
                  <a:xfrm>
                    <a:off x="4585390" y="1169681"/>
                    <a:ext cx="275950" cy="273724"/>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5" name="Oval 204"/>
                  <p:cNvSpPr>
                    <a:spLocks noChangeAspect="1"/>
                  </p:cNvSpPr>
                  <p:nvPr/>
                </p:nvSpPr>
                <p:spPr bwMode="auto">
                  <a:xfrm>
                    <a:off x="3931199" y="1183962"/>
                    <a:ext cx="273570" cy="27610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6" name="Oval 205"/>
                  <p:cNvSpPr>
                    <a:spLocks noChangeAspect="1"/>
                  </p:cNvSpPr>
                  <p:nvPr/>
                </p:nvSpPr>
                <p:spPr bwMode="auto">
                  <a:xfrm>
                    <a:off x="4682925" y="1548134"/>
                    <a:ext cx="273570" cy="2737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7" name="Oval 206"/>
                  <p:cNvSpPr>
                    <a:spLocks noChangeAspect="1"/>
                  </p:cNvSpPr>
                  <p:nvPr/>
                </p:nvSpPr>
                <p:spPr bwMode="auto">
                  <a:xfrm>
                    <a:off x="4511646" y="1838520"/>
                    <a:ext cx="275950" cy="2737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8" name="Oval 207"/>
                  <p:cNvSpPr>
                    <a:spLocks noChangeAspect="1"/>
                  </p:cNvSpPr>
                  <p:nvPr/>
                </p:nvSpPr>
                <p:spPr bwMode="auto">
                  <a:xfrm>
                    <a:off x="4083447" y="1838520"/>
                    <a:ext cx="273570" cy="2737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9" name="Oval 208"/>
                  <p:cNvSpPr>
                    <a:spLocks noChangeAspect="1"/>
                  </p:cNvSpPr>
                  <p:nvPr/>
                </p:nvSpPr>
                <p:spPr bwMode="auto">
                  <a:xfrm>
                    <a:off x="4247589" y="1014966"/>
                    <a:ext cx="275950" cy="2737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10" name="Oval 209"/>
                  <p:cNvSpPr>
                    <a:spLocks noChangeAspect="1"/>
                  </p:cNvSpPr>
                  <p:nvPr/>
                </p:nvSpPr>
                <p:spPr bwMode="auto">
                  <a:xfrm>
                    <a:off x="3897895" y="1543374"/>
                    <a:ext cx="273570" cy="2737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nvGrpSpPr>
                <p:cNvPr id="275" name="Group 64"/>
                <p:cNvGrpSpPr>
                  <a:grpSpLocks noChangeAspect="1"/>
                </p:cNvGrpSpPr>
                <p:nvPr/>
              </p:nvGrpSpPr>
              <p:grpSpPr bwMode="auto">
                <a:xfrm>
                  <a:off x="1447800" y="2362200"/>
                  <a:ext cx="583245" cy="604217"/>
                  <a:chOff x="3897895" y="1014966"/>
                  <a:chExt cx="1058600" cy="1097280"/>
                </a:xfrm>
              </p:grpSpPr>
              <p:sp>
                <p:nvSpPr>
                  <p:cNvPr id="195" name="Heptagon 56"/>
                  <p:cNvSpPr>
                    <a:spLocks/>
                  </p:cNvSpPr>
                  <p:nvPr/>
                </p:nvSpPr>
                <p:spPr bwMode="auto">
                  <a:xfrm>
                    <a:off x="3990670" y="1153018"/>
                    <a:ext cx="823092" cy="821175"/>
                  </a:xfrm>
                  <a:custGeom>
                    <a:avLst/>
                    <a:gdLst>
                      <a:gd name="T0" fmla="*/ -2 w 823092"/>
                      <a:gd name="T1" fmla="*/ 528103 h 821175"/>
                      <a:gd name="T2" fmla="*/ 81511 w 823092"/>
                      <a:gd name="T3" fmla="*/ 162644 h 821175"/>
                      <a:gd name="T4" fmla="*/ 411546 w 823092"/>
                      <a:gd name="T5" fmla="*/ 0 h 821175"/>
                      <a:gd name="T6" fmla="*/ 741581 w 823092"/>
                      <a:gd name="T7" fmla="*/ 162644 h 821175"/>
                      <a:gd name="T8" fmla="*/ 823094 w 823092"/>
                      <a:gd name="T9" fmla="*/ 528103 h 821175"/>
                      <a:gd name="T10" fmla="*/ 594700 w 823092"/>
                      <a:gd name="T11" fmla="*/ 821179 h 821175"/>
                      <a:gd name="T12" fmla="*/ 228392 w 823092"/>
                      <a:gd name="T13" fmla="*/ 821179 h 821175"/>
                      <a:gd name="T14" fmla="*/ -2 w 823092"/>
                      <a:gd name="T15" fmla="*/ 528103 h 821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092" h="821175">
                        <a:moveTo>
                          <a:pt x="-2" y="528103"/>
                        </a:moveTo>
                        <a:lnTo>
                          <a:pt x="81511" y="162644"/>
                        </a:lnTo>
                        <a:lnTo>
                          <a:pt x="411546" y="0"/>
                        </a:lnTo>
                        <a:lnTo>
                          <a:pt x="741581" y="162644"/>
                        </a:lnTo>
                        <a:lnTo>
                          <a:pt x="823094" y="528103"/>
                        </a:lnTo>
                        <a:lnTo>
                          <a:pt x="594700" y="821179"/>
                        </a:lnTo>
                        <a:lnTo>
                          <a:pt x="228392" y="821179"/>
                        </a:lnTo>
                        <a:lnTo>
                          <a:pt x="-2" y="528103"/>
                        </a:lnTo>
                        <a:close/>
                      </a:path>
                    </a:pathLst>
                  </a:cu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endParaRPr lang="en-US" dirty="0"/>
                  </a:p>
                </p:txBody>
              </p:sp>
              <p:sp>
                <p:nvSpPr>
                  <p:cNvPr id="196" name="Oval 195"/>
                  <p:cNvSpPr>
                    <a:spLocks noChangeAspect="1"/>
                  </p:cNvSpPr>
                  <p:nvPr/>
                </p:nvSpPr>
                <p:spPr bwMode="auto">
                  <a:xfrm>
                    <a:off x="4585390" y="1169681"/>
                    <a:ext cx="275950" cy="27372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97" name="Oval 196"/>
                  <p:cNvSpPr>
                    <a:spLocks noChangeAspect="1"/>
                  </p:cNvSpPr>
                  <p:nvPr/>
                </p:nvSpPr>
                <p:spPr bwMode="auto">
                  <a:xfrm>
                    <a:off x="3931199" y="1183962"/>
                    <a:ext cx="273570" cy="27610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98" name="Oval 197"/>
                  <p:cNvSpPr>
                    <a:spLocks noChangeAspect="1"/>
                  </p:cNvSpPr>
                  <p:nvPr/>
                </p:nvSpPr>
                <p:spPr bwMode="auto">
                  <a:xfrm>
                    <a:off x="4682925" y="154813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199" name="Oval 198"/>
                  <p:cNvSpPr>
                    <a:spLocks noChangeAspect="1"/>
                  </p:cNvSpPr>
                  <p:nvPr/>
                </p:nvSpPr>
                <p:spPr bwMode="auto">
                  <a:xfrm>
                    <a:off x="4511646" y="1838520"/>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0" name="Oval 199"/>
                  <p:cNvSpPr>
                    <a:spLocks noChangeAspect="1"/>
                  </p:cNvSpPr>
                  <p:nvPr/>
                </p:nvSpPr>
                <p:spPr bwMode="auto">
                  <a:xfrm>
                    <a:off x="4083447" y="1838520"/>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1" name="Oval 200"/>
                  <p:cNvSpPr>
                    <a:spLocks noChangeAspect="1"/>
                  </p:cNvSpPr>
                  <p:nvPr/>
                </p:nvSpPr>
                <p:spPr bwMode="auto">
                  <a:xfrm>
                    <a:off x="4247589" y="1014966"/>
                    <a:ext cx="27595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sp>
                <p:nvSpPr>
                  <p:cNvPr id="202" name="Oval 201"/>
                  <p:cNvSpPr>
                    <a:spLocks noChangeAspect="1"/>
                  </p:cNvSpPr>
                  <p:nvPr/>
                </p:nvSpPr>
                <p:spPr bwMode="auto">
                  <a:xfrm>
                    <a:off x="3897895" y="1543374"/>
                    <a:ext cx="273570" cy="27372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rgbClr val="FFFFFF"/>
                      </a:solidFill>
                      <a:latin typeface="Calibri" charset="0"/>
                      <a:ea typeface="ヒラギノ角ゴ Pro W3" charset="0"/>
                      <a:cs typeface="ヒラギノ角ゴ Pro W3" charset="0"/>
                    </a:endParaRPr>
                  </a:p>
                </p:txBody>
              </p:sp>
            </p:grpSp>
          </p:grpSp>
        </p:grpSp>
        <p:sp>
          <p:nvSpPr>
            <p:cNvPr id="192" name="TextBox 191"/>
            <p:cNvSpPr txBox="1"/>
            <p:nvPr/>
          </p:nvSpPr>
          <p:spPr>
            <a:xfrm>
              <a:off x="2065322" y="1335992"/>
              <a:ext cx="1526873" cy="307777"/>
            </a:xfrm>
            <a:prstGeom prst="rect">
              <a:avLst/>
            </a:prstGeom>
            <a:solidFill>
              <a:schemeClr val="bg1">
                <a:lumMod val="95000"/>
                <a:alpha val="79000"/>
              </a:schemeClr>
            </a:solidFill>
          </p:spPr>
          <p:txBody>
            <a:bodyPr wrap="square" rtlCol="0">
              <a:spAutoFit/>
            </a:bodyPr>
            <a:lstStyle/>
            <a:p>
              <a:r>
                <a:rPr lang="en-US" sz="1400" dirty="0"/>
                <a:t>Working</a:t>
              </a:r>
              <a:r>
                <a:rPr lang="en-US" sz="1400" b="1" dirty="0"/>
                <a:t> </a:t>
              </a:r>
              <a:r>
                <a:rPr lang="en-US" sz="1400" dirty="0" smtClean="0"/>
                <a:t>Groups</a:t>
              </a:r>
              <a:endParaRPr lang="en-US" sz="1400" dirty="0"/>
            </a:p>
          </p:txBody>
        </p:sp>
      </p:grpSp>
      <p:sp>
        <p:nvSpPr>
          <p:cNvPr id="183" name="TextBox 182"/>
          <p:cNvSpPr txBox="1"/>
          <p:nvPr/>
        </p:nvSpPr>
        <p:spPr>
          <a:xfrm>
            <a:off x="2563861" y="466356"/>
            <a:ext cx="776925" cy="184666"/>
          </a:xfrm>
          <a:prstGeom prst="rect">
            <a:avLst/>
          </a:prstGeom>
          <a:solidFill>
            <a:schemeClr val="bg1">
              <a:lumMod val="95000"/>
              <a:alpha val="79000"/>
            </a:schemeClr>
          </a:solidFill>
        </p:spPr>
        <p:txBody>
          <a:bodyPr wrap="square" rtlCol="0">
            <a:spAutoFit/>
          </a:bodyPr>
          <a:lstStyle/>
          <a:p>
            <a:r>
              <a:rPr lang="en-US" sz="600" dirty="0"/>
              <a:t>Working</a:t>
            </a:r>
            <a:r>
              <a:rPr lang="en-US" sz="600" b="1" dirty="0"/>
              <a:t> </a:t>
            </a:r>
            <a:r>
              <a:rPr lang="en-US" sz="600" dirty="0" smtClean="0"/>
              <a:t>Groups</a:t>
            </a:r>
            <a:endParaRPr lang="en-US" sz="600" dirty="0"/>
          </a:p>
        </p:txBody>
      </p:sp>
      <p:sp>
        <p:nvSpPr>
          <p:cNvPr id="184" name="TextBox 183"/>
          <p:cNvSpPr txBox="1"/>
          <p:nvPr/>
        </p:nvSpPr>
        <p:spPr>
          <a:xfrm>
            <a:off x="6332261" y="2907751"/>
            <a:ext cx="2309215" cy="369332"/>
          </a:xfrm>
          <a:prstGeom prst="rect">
            <a:avLst/>
          </a:prstGeom>
          <a:solidFill>
            <a:schemeClr val="bg1">
              <a:lumMod val="95000"/>
              <a:alpha val="79000"/>
            </a:schemeClr>
          </a:solidFill>
        </p:spPr>
        <p:txBody>
          <a:bodyPr wrap="square" rtlCol="0">
            <a:spAutoFit/>
          </a:bodyPr>
          <a:lstStyle/>
          <a:p>
            <a:r>
              <a:rPr lang="en-US" smtClean="0"/>
              <a:t>Concept Prototyping</a:t>
            </a:r>
            <a:endParaRPr lang="en-US" dirty="0"/>
          </a:p>
        </p:txBody>
      </p:sp>
      <p:sp>
        <p:nvSpPr>
          <p:cNvPr id="186" name="TextBox 185"/>
          <p:cNvSpPr txBox="1"/>
          <p:nvPr/>
        </p:nvSpPr>
        <p:spPr>
          <a:xfrm>
            <a:off x="6598962" y="1494034"/>
            <a:ext cx="1089801" cy="307777"/>
          </a:xfrm>
          <a:prstGeom prst="rect">
            <a:avLst/>
          </a:prstGeom>
          <a:solidFill>
            <a:schemeClr val="bg1">
              <a:lumMod val="95000"/>
              <a:alpha val="79000"/>
            </a:schemeClr>
          </a:solidFill>
        </p:spPr>
        <p:txBody>
          <a:bodyPr wrap="square" rtlCol="0">
            <a:spAutoFit/>
          </a:bodyPr>
          <a:lstStyle/>
          <a:p>
            <a:r>
              <a:rPr lang="en-US" sz="1400" smtClean="0"/>
              <a:t>Prototypes</a:t>
            </a:r>
            <a:endParaRPr lang="en-US" sz="1400" dirty="0"/>
          </a:p>
        </p:txBody>
      </p:sp>
      <p:grpSp>
        <p:nvGrpSpPr>
          <p:cNvPr id="190" name="Group 189"/>
          <p:cNvGrpSpPr/>
          <p:nvPr/>
        </p:nvGrpSpPr>
        <p:grpSpPr>
          <a:xfrm>
            <a:off x="2419123" y="1285849"/>
            <a:ext cx="4338923" cy="3392858"/>
            <a:chOff x="2419123" y="1285849"/>
            <a:chExt cx="4338923" cy="3392858"/>
          </a:xfrm>
        </p:grpSpPr>
        <p:cxnSp>
          <p:nvCxnSpPr>
            <p:cNvPr id="212" name="Straight Arrow Connector 211"/>
            <p:cNvCxnSpPr/>
            <p:nvPr/>
          </p:nvCxnSpPr>
          <p:spPr>
            <a:xfrm flipV="1">
              <a:off x="2419123" y="4333443"/>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2848138" y="2513535"/>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V="1">
              <a:off x="3186626" y="1285849"/>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flipV="1">
              <a:off x="6204815" y="4333443"/>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5692000" y="2513535"/>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flipV="1">
              <a:off x="5415385" y="1285849"/>
              <a:ext cx="553231" cy="3452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rot="18580515">
            <a:off x="-422266" y="1023974"/>
            <a:ext cx="3109971" cy="646331"/>
          </a:xfrm>
          <a:prstGeom prst="rect">
            <a:avLst/>
          </a:prstGeom>
          <a:no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 Sufficient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487843980"/>
      </p:ext>
    </p:extLst>
  </p:cSld>
  <p:clrMapOvr>
    <a:masterClrMapping/>
  </p:clrMapOvr>
  <mc:AlternateContent xmlns:mc="http://schemas.openxmlformats.org/markup-compatibility/2006" xmlns:p14="http://schemas.microsoft.com/office/powerpoint/2010/main">
    <mc:Choice Requires="p14">
      <p:transition spd="slow" p14:dur="2000" advTm="107170"/>
    </mc:Choice>
    <mc:Fallback xmlns="">
      <p:transition spd="slow" advTm="1071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28"/>
            <a:ext cx="8229600" cy="88203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solidFill>
                  <a:schemeClr val="tx1"/>
                </a:solidFill>
                <a:effectLst>
                  <a:outerShdw blurRad="38100" dist="38100" dir="2700000" algn="tl">
                    <a:srgbClr val="000000">
                      <a:alpha val="43137"/>
                    </a:srgbClr>
                  </a:outerShdw>
                </a:effectLst>
              </a:rPr>
              <a:t>Early Results from Survey</a:t>
            </a:r>
            <a:br>
              <a:rPr lang="en-US" dirty="0" smtClean="0">
                <a:solidFill>
                  <a:schemeClr val="tx1"/>
                </a:solidFill>
                <a:effectLst>
                  <a:outerShdw blurRad="38100" dist="38100" dir="2700000" algn="tl">
                    <a:srgbClr val="000000">
                      <a:alpha val="43137"/>
                    </a:srgbClr>
                  </a:outerShdw>
                </a:effectLst>
              </a:rPr>
            </a:br>
            <a:r>
              <a:rPr lang="en-US" sz="2200" dirty="0" smtClean="0">
                <a:solidFill>
                  <a:schemeClr val="tx1"/>
                </a:solidFill>
                <a:effectLst>
                  <a:outerShdw blurRad="38100" dist="38100" dir="2700000" algn="tl">
                    <a:srgbClr val="000000">
                      <a:alpha val="43137"/>
                    </a:srgbClr>
                  </a:outerShdw>
                </a:effectLst>
              </a:rPr>
              <a:t>357 responses</a:t>
            </a:r>
            <a:endParaRPr lang="en-US" dirty="0">
              <a:solidFill>
                <a:schemeClr val="tx1"/>
              </a:solidFill>
              <a:effectLst>
                <a:outerShdw blurRad="38100" dist="38100" dir="2700000" algn="tl">
                  <a:srgbClr val="000000">
                    <a:alpha val="43137"/>
                  </a:srgbClr>
                </a:outerShdw>
              </a:effectLst>
            </a:endParaRPr>
          </a:p>
        </p:txBody>
      </p:sp>
      <p:graphicFrame>
        <p:nvGraphicFramePr>
          <p:cNvPr id="11" name="Content Placeholder 10"/>
          <p:cNvGraphicFramePr>
            <a:graphicFrameLocks noGrp="1"/>
          </p:cNvGraphicFramePr>
          <p:nvPr>
            <p:ph idx="1"/>
          </p:nvPr>
        </p:nvGraphicFramePr>
        <p:xfrm>
          <a:off x="384371" y="1019596"/>
          <a:ext cx="8476408" cy="562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454150" y="2152650"/>
            <a:ext cx="6623050" cy="3467100"/>
          </a:xfrm>
          <a:prstGeom prst="cloud">
            <a:avLst/>
          </a:prstGeom>
          <a:gradFill>
            <a:gsLst>
              <a:gs pos="0">
                <a:schemeClr val="tx2">
                  <a:lumMod val="40000"/>
                  <a:lumOff val="60000"/>
                  <a:alpha val="5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document 9"/>
          <p:cNvSpPr>
            <a:spLocks noChangeArrowheads="1"/>
          </p:cNvSpPr>
          <p:nvPr/>
        </p:nvSpPr>
        <p:spPr bwMode="auto">
          <a:xfrm>
            <a:off x="1713828" y="3505200"/>
            <a:ext cx="990603" cy="822325"/>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a:solidFill>
                  <a:srgbClr val="000000"/>
                </a:solidFill>
                <a:ea typeface="ヒラギノ角ゴ Pro W3" charset="0"/>
                <a:cs typeface="ヒラギノ角ゴ Pro W3" charset="0"/>
              </a:rPr>
              <a:t>Data Brokering</a:t>
            </a:r>
          </a:p>
        </p:txBody>
      </p:sp>
      <p:sp>
        <p:nvSpPr>
          <p:cNvPr id="11" name="Multidocument 10"/>
          <p:cNvSpPr>
            <a:spLocks noChangeArrowheads="1"/>
          </p:cNvSpPr>
          <p:nvPr/>
        </p:nvSpPr>
        <p:spPr bwMode="auto">
          <a:xfrm>
            <a:off x="3161628" y="3540125"/>
            <a:ext cx="925513" cy="823913"/>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 </a:t>
            </a:r>
            <a:r>
              <a:rPr lang="en-US" sz="1100" dirty="0" smtClean="0">
                <a:solidFill>
                  <a:srgbClr val="000000"/>
                </a:solidFill>
                <a:ea typeface="ヒラギノ角ゴ Pro W3" charset="0"/>
                <a:cs typeface="ヒラギノ角ゴ Pro W3" charset="0"/>
              </a:rPr>
              <a:t>X-Domain </a:t>
            </a:r>
            <a:r>
              <a:rPr lang="en-US" sz="1100" dirty="0" err="1" smtClean="0">
                <a:solidFill>
                  <a:srgbClr val="000000"/>
                </a:solidFill>
                <a:ea typeface="ヒラギノ角ゴ Pro W3" charset="0"/>
                <a:cs typeface="ヒラギノ角ゴ Pro W3" charset="0"/>
              </a:rPr>
              <a:t>Interop</a:t>
            </a:r>
            <a:r>
              <a:rPr lang="en-US" sz="1100" dirty="0" smtClean="0">
                <a:solidFill>
                  <a:srgbClr val="000000"/>
                </a:solidFill>
                <a:ea typeface="ヒラギノ角ゴ Pro W3" charset="0"/>
                <a:cs typeface="ヒラギノ角ゴ Pro W3" charset="0"/>
              </a:rPr>
              <a:t>.</a:t>
            </a:r>
            <a:endParaRPr lang="en-US" sz="1100" dirty="0">
              <a:solidFill>
                <a:srgbClr val="000000"/>
              </a:solidFill>
              <a:ea typeface="ヒラギノ角ゴ Pro W3" charset="0"/>
              <a:cs typeface="ヒラギノ角ゴ Pro W3" charset="0"/>
            </a:endParaRPr>
          </a:p>
        </p:txBody>
      </p:sp>
      <p:sp>
        <p:nvSpPr>
          <p:cNvPr id="12" name="Multidocument 11"/>
          <p:cNvSpPr>
            <a:spLocks noChangeArrowheads="1"/>
          </p:cNvSpPr>
          <p:nvPr/>
        </p:nvSpPr>
        <p:spPr bwMode="auto">
          <a:xfrm>
            <a:off x="4336379" y="3993356"/>
            <a:ext cx="1066800" cy="823912"/>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Service Based Integration</a:t>
            </a:r>
          </a:p>
        </p:txBody>
      </p:sp>
      <p:sp>
        <p:nvSpPr>
          <p:cNvPr id="13" name="Multidocument 12"/>
          <p:cNvSpPr>
            <a:spLocks noChangeArrowheads="1"/>
          </p:cNvSpPr>
          <p:nvPr/>
        </p:nvSpPr>
        <p:spPr bwMode="auto">
          <a:xfrm>
            <a:off x="4087141" y="2952750"/>
            <a:ext cx="1143000" cy="822325"/>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a:solidFill>
                  <a:srgbClr val="000000"/>
                </a:solidFill>
                <a:ea typeface="ヒラギノ角ゴ Pro W3" charset="0"/>
                <a:cs typeface="ヒラギノ角ゴ Pro W3" charset="0"/>
              </a:rPr>
              <a:t>Earth System </a:t>
            </a:r>
            <a:r>
              <a:rPr lang="en-US" sz="1100" dirty="0" smtClean="0">
                <a:solidFill>
                  <a:srgbClr val="000000"/>
                </a:solidFill>
                <a:ea typeface="ヒラギノ角ゴ Pro W3" charset="0"/>
                <a:cs typeface="ヒラギノ角ゴ Pro W3" charset="0"/>
              </a:rPr>
              <a:t>Modeling</a:t>
            </a:r>
            <a:endParaRPr lang="en-US" sz="1100" dirty="0">
              <a:solidFill>
                <a:srgbClr val="000000"/>
              </a:solidFill>
              <a:ea typeface="ヒラギノ角ゴ Pro W3" charset="0"/>
              <a:cs typeface="ヒラギノ角ゴ Pro W3" charset="0"/>
            </a:endParaRPr>
          </a:p>
        </p:txBody>
      </p:sp>
      <p:sp>
        <p:nvSpPr>
          <p:cNvPr id="14" name="Multidocument 13"/>
          <p:cNvSpPr>
            <a:spLocks noChangeArrowheads="1"/>
          </p:cNvSpPr>
          <p:nvPr/>
        </p:nvSpPr>
        <p:spPr bwMode="auto">
          <a:xfrm>
            <a:off x="2164678" y="4248150"/>
            <a:ext cx="1195251" cy="823912"/>
          </a:xfrm>
          <a:prstGeom prst="flowChartMultidocumen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lstStyle/>
          <a:p>
            <a:pPr defTabSz="914400">
              <a:defRPr/>
            </a:pPr>
            <a:r>
              <a:rPr lang="en-US" sz="1100" dirty="0" smtClean="0">
                <a:solidFill>
                  <a:srgbClr val="000000"/>
                </a:solidFill>
                <a:ea typeface="ヒラギノ角ゴ Pro W3" charset="0"/>
                <a:cs typeface="ヒラギノ角ゴ Pro W3" charset="0"/>
              </a:rPr>
              <a:t>Layered Architecture</a:t>
            </a:r>
            <a:endParaRPr lang="en-US" sz="1100" dirty="0">
              <a:solidFill>
                <a:srgbClr val="000000"/>
              </a:solidFill>
              <a:ea typeface="ヒラギノ角ゴ Pro W3" charset="0"/>
              <a:cs typeface="ヒラギノ角ゴ Pro W3" charset="0"/>
            </a:endParaRPr>
          </a:p>
        </p:txBody>
      </p:sp>
      <p:sp>
        <p:nvSpPr>
          <p:cNvPr id="15" name="Bevel 14"/>
          <p:cNvSpPr/>
          <p:nvPr/>
        </p:nvSpPr>
        <p:spPr>
          <a:xfrm>
            <a:off x="3161628" y="4679950"/>
            <a:ext cx="1219200"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dirty="0" smtClean="0">
                <a:solidFill>
                  <a:srgbClr val="FFFFFF"/>
                </a:solidFill>
                <a:ea typeface="ヒラギノ角ゴ Pro W3" charset="0"/>
                <a:cs typeface="ヒラギノ角ゴ Pro W3" charset="0"/>
              </a:rPr>
              <a:t>Data Discovery/Mining/Access</a:t>
            </a:r>
            <a:endParaRPr lang="en-US" sz="900" dirty="0">
              <a:solidFill>
                <a:srgbClr val="FFFFFF"/>
              </a:solidFill>
              <a:ea typeface="ヒラギノ角ゴ Pro W3" charset="0"/>
              <a:cs typeface="ヒラギノ角ゴ Pro W3" charset="0"/>
            </a:endParaRPr>
          </a:p>
        </p:txBody>
      </p:sp>
      <p:sp>
        <p:nvSpPr>
          <p:cNvPr id="17" name="Bevel 16"/>
          <p:cNvSpPr/>
          <p:nvPr/>
        </p:nvSpPr>
        <p:spPr>
          <a:xfrm>
            <a:off x="5268241" y="3432175"/>
            <a:ext cx="1125538"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Semantics and Ontologies</a:t>
            </a:r>
          </a:p>
        </p:txBody>
      </p:sp>
      <p:sp>
        <p:nvSpPr>
          <p:cNvPr id="18" name="Bevel 17"/>
          <p:cNvSpPr/>
          <p:nvPr/>
        </p:nvSpPr>
        <p:spPr>
          <a:xfrm>
            <a:off x="2797160" y="2679700"/>
            <a:ext cx="1125538"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Workflow</a:t>
            </a:r>
          </a:p>
        </p:txBody>
      </p:sp>
      <p:sp>
        <p:nvSpPr>
          <p:cNvPr id="19" name="Bevel 18"/>
          <p:cNvSpPr/>
          <p:nvPr/>
        </p:nvSpPr>
        <p:spPr>
          <a:xfrm>
            <a:off x="5403179" y="4489450"/>
            <a:ext cx="1127125" cy="685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a:solidFill>
                  <a:srgbClr val="FFFFFF"/>
                </a:solidFill>
                <a:ea typeface="ヒラギノ角ゴ Pro W3" charset="0"/>
                <a:cs typeface="ヒラギノ角ゴ Pro W3" charset="0"/>
              </a:rPr>
              <a:t>Governance</a:t>
            </a:r>
          </a:p>
        </p:txBody>
      </p:sp>
      <p:sp>
        <p:nvSpPr>
          <p:cNvPr id="21" name="Bevel 20"/>
          <p:cNvSpPr/>
          <p:nvPr/>
        </p:nvSpPr>
        <p:spPr>
          <a:xfrm>
            <a:off x="5230141" y="2336800"/>
            <a:ext cx="1125538" cy="685800"/>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dirty="0" smtClean="0">
                <a:solidFill>
                  <a:srgbClr val="FFFFFF"/>
                </a:solidFill>
                <a:ea typeface="ヒラギノ角ゴ Pro W3" charset="0"/>
                <a:cs typeface="ヒラギノ角ゴ Pro W3" charset="0"/>
              </a:rPr>
              <a:t>Workforce?</a:t>
            </a:r>
            <a:endParaRPr lang="en-US" sz="900" dirty="0">
              <a:solidFill>
                <a:srgbClr val="FFFFFF"/>
              </a:solidFill>
              <a:ea typeface="ヒラギノ角ゴ Pro W3" charset="0"/>
              <a:cs typeface="ヒラギノ角ゴ Pro W3" charset="0"/>
            </a:endParaRPr>
          </a:p>
        </p:txBody>
      </p:sp>
      <p:sp>
        <p:nvSpPr>
          <p:cNvPr id="22" name="Bevel 21"/>
          <p:cNvSpPr/>
          <p:nvPr/>
        </p:nvSpPr>
        <p:spPr>
          <a:xfrm>
            <a:off x="6530304" y="2854325"/>
            <a:ext cx="1125538" cy="685800"/>
          </a:xfrm>
          <a:prstGeom prst="bevel">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900" dirty="0" smtClean="0">
                <a:solidFill>
                  <a:srgbClr val="FFFFFF"/>
                </a:solidFill>
                <a:ea typeface="ヒラギノ角ゴ Pro W3" charset="0"/>
                <a:cs typeface="ヒラギノ角ゴ Pro W3" charset="0"/>
              </a:rPr>
              <a:t>Security?</a:t>
            </a:r>
            <a:endParaRPr lang="en-US" sz="900" dirty="0">
              <a:solidFill>
                <a:srgbClr val="FFFFFF"/>
              </a:solidFill>
              <a:ea typeface="ヒラギノ角ゴ Pro W3" charset="0"/>
              <a:cs typeface="ヒラギノ角ゴ Pro W3" charset="0"/>
            </a:endParaRPr>
          </a:p>
        </p:txBody>
      </p:sp>
      <p:sp>
        <p:nvSpPr>
          <p:cNvPr id="23" name="Rectangle 22"/>
          <p:cNvSpPr/>
          <p:nvPr/>
        </p:nvSpPr>
        <p:spPr>
          <a:xfrm>
            <a:off x="0" y="403820"/>
            <a:ext cx="9244275" cy="923330"/>
          </a:xfrm>
          <a:prstGeom prst="rect">
            <a:avLst/>
          </a:prstGeom>
          <a:noFill/>
        </p:spPr>
        <p:txBody>
          <a:bodyPr wrap="none" lIns="91440" tIns="45720" rIns="91440" bIns="45720">
            <a:prstTxWarp prst="textArchUp">
              <a:avLst/>
            </a:prstTxWarp>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of CI EarthCube Activities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5" name="Picture 24"/>
          <p:cNvPicPr>
            <a:picLocks noChangeAspect="1"/>
          </p:cNvPicPr>
          <p:nvPr/>
        </p:nvPicPr>
        <p:blipFill>
          <a:blip r:embed="rId2"/>
          <a:stretch>
            <a:fillRect/>
          </a:stretch>
        </p:blipFill>
        <p:spPr>
          <a:xfrm>
            <a:off x="8178800" y="3432175"/>
            <a:ext cx="685800" cy="685800"/>
          </a:xfrm>
          <a:prstGeom prst="rect">
            <a:avLst/>
          </a:prstGeom>
        </p:spPr>
      </p:pic>
      <p:pic>
        <p:nvPicPr>
          <p:cNvPr id="26" name="Picture 25"/>
          <p:cNvPicPr>
            <a:picLocks noChangeAspect="1"/>
          </p:cNvPicPr>
          <p:nvPr/>
        </p:nvPicPr>
        <p:blipFill>
          <a:blip r:embed="rId3"/>
          <a:stretch>
            <a:fillRect/>
          </a:stretch>
        </p:blipFill>
        <p:spPr>
          <a:xfrm>
            <a:off x="7378700" y="5429250"/>
            <a:ext cx="915578" cy="685800"/>
          </a:xfrm>
          <a:prstGeom prst="rect">
            <a:avLst/>
          </a:prstGeom>
        </p:spPr>
      </p:pic>
      <p:pic>
        <p:nvPicPr>
          <p:cNvPr id="27" name="Picture 26"/>
          <p:cNvPicPr>
            <a:picLocks noChangeAspect="1"/>
          </p:cNvPicPr>
          <p:nvPr/>
        </p:nvPicPr>
        <p:blipFill>
          <a:blip r:embed="rId4"/>
          <a:stretch>
            <a:fillRect/>
          </a:stretch>
        </p:blipFill>
        <p:spPr>
          <a:xfrm>
            <a:off x="939800" y="5619750"/>
            <a:ext cx="685800" cy="685800"/>
          </a:xfrm>
          <a:prstGeom prst="rect">
            <a:avLst/>
          </a:prstGeom>
        </p:spPr>
      </p:pic>
      <p:pic>
        <p:nvPicPr>
          <p:cNvPr id="28" name="Picture 27"/>
          <p:cNvPicPr>
            <a:picLocks noChangeAspect="1"/>
          </p:cNvPicPr>
          <p:nvPr/>
        </p:nvPicPr>
        <p:blipFill>
          <a:blip r:embed="rId5"/>
          <a:stretch>
            <a:fillRect/>
          </a:stretch>
        </p:blipFill>
        <p:spPr>
          <a:xfrm>
            <a:off x="8000328" y="1327150"/>
            <a:ext cx="685800" cy="685800"/>
          </a:xfrm>
          <a:prstGeom prst="rect">
            <a:avLst/>
          </a:prstGeom>
        </p:spPr>
      </p:pic>
      <p:pic>
        <p:nvPicPr>
          <p:cNvPr id="29" name="Picture 28"/>
          <p:cNvPicPr>
            <a:picLocks noChangeAspect="1"/>
          </p:cNvPicPr>
          <p:nvPr/>
        </p:nvPicPr>
        <p:blipFill>
          <a:blip r:embed="rId6"/>
          <a:stretch>
            <a:fillRect/>
          </a:stretch>
        </p:blipFill>
        <p:spPr>
          <a:xfrm>
            <a:off x="431800" y="2419350"/>
            <a:ext cx="685800" cy="685800"/>
          </a:xfrm>
          <a:prstGeom prst="rect">
            <a:avLst/>
          </a:prstGeom>
        </p:spPr>
      </p:pic>
      <p:pic>
        <p:nvPicPr>
          <p:cNvPr id="30" name="Picture 29"/>
          <p:cNvPicPr>
            <a:picLocks noChangeAspect="1"/>
          </p:cNvPicPr>
          <p:nvPr/>
        </p:nvPicPr>
        <p:blipFill>
          <a:blip r:embed="rId7"/>
          <a:stretch>
            <a:fillRect/>
          </a:stretch>
        </p:blipFill>
        <p:spPr>
          <a:xfrm>
            <a:off x="5197041" y="1041400"/>
            <a:ext cx="1333263" cy="685800"/>
          </a:xfrm>
          <a:prstGeom prst="rect">
            <a:avLst/>
          </a:prstGeom>
        </p:spPr>
      </p:pic>
      <p:pic>
        <p:nvPicPr>
          <p:cNvPr id="31" name="Picture 30"/>
          <p:cNvPicPr>
            <a:picLocks noChangeAspect="1"/>
          </p:cNvPicPr>
          <p:nvPr/>
        </p:nvPicPr>
        <p:blipFill>
          <a:blip r:embed="rId8"/>
          <a:stretch>
            <a:fillRect/>
          </a:stretch>
        </p:blipFill>
        <p:spPr>
          <a:xfrm>
            <a:off x="2475828" y="984250"/>
            <a:ext cx="685800" cy="685800"/>
          </a:xfrm>
          <a:prstGeom prst="rect">
            <a:avLst/>
          </a:prstGeom>
        </p:spPr>
      </p:pic>
      <p:pic>
        <p:nvPicPr>
          <p:cNvPr id="32" name="Picture 31"/>
          <p:cNvPicPr>
            <a:picLocks noChangeAspect="1"/>
          </p:cNvPicPr>
          <p:nvPr/>
        </p:nvPicPr>
        <p:blipFill>
          <a:blip r:embed="rId9"/>
          <a:stretch>
            <a:fillRect/>
          </a:stretch>
        </p:blipFill>
        <p:spPr>
          <a:xfrm>
            <a:off x="1028028" y="1384300"/>
            <a:ext cx="685800" cy="685800"/>
          </a:xfrm>
          <a:prstGeom prst="rect">
            <a:avLst/>
          </a:prstGeom>
        </p:spPr>
      </p:pic>
      <p:pic>
        <p:nvPicPr>
          <p:cNvPr id="33" name="Picture 32"/>
          <p:cNvPicPr>
            <a:picLocks noChangeAspect="1"/>
          </p:cNvPicPr>
          <p:nvPr/>
        </p:nvPicPr>
        <p:blipFill>
          <a:blip r:embed="rId8"/>
          <a:stretch>
            <a:fillRect/>
          </a:stretch>
        </p:blipFill>
        <p:spPr>
          <a:xfrm>
            <a:off x="8228928" y="2336800"/>
            <a:ext cx="685800" cy="685800"/>
          </a:xfrm>
          <a:prstGeom prst="rect">
            <a:avLst/>
          </a:prstGeom>
        </p:spPr>
      </p:pic>
      <p:pic>
        <p:nvPicPr>
          <p:cNvPr id="34" name="Picture 33"/>
          <p:cNvPicPr>
            <a:picLocks noChangeAspect="1"/>
          </p:cNvPicPr>
          <p:nvPr/>
        </p:nvPicPr>
        <p:blipFill>
          <a:blip r:embed="rId8"/>
          <a:stretch>
            <a:fillRect/>
          </a:stretch>
        </p:blipFill>
        <p:spPr>
          <a:xfrm>
            <a:off x="3993479" y="984250"/>
            <a:ext cx="685800" cy="685800"/>
          </a:xfrm>
          <a:prstGeom prst="rect">
            <a:avLst/>
          </a:prstGeom>
        </p:spPr>
      </p:pic>
      <p:pic>
        <p:nvPicPr>
          <p:cNvPr id="35" name="Picture 34"/>
          <p:cNvPicPr>
            <a:picLocks noChangeAspect="1"/>
          </p:cNvPicPr>
          <p:nvPr/>
        </p:nvPicPr>
        <p:blipFill>
          <a:blip r:embed="rId8"/>
          <a:stretch>
            <a:fillRect/>
          </a:stretch>
        </p:blipFill>
        <p:spPr>
          <a:xfrm>
            <a:off x="254000" y="3905250"/>
            <a:ext cx="685800" cy="685800"/>
          </a:xfrm>
          <a:prstGeom prst="rect">
            <a:avLst/>
          </a:prstGeom>
        </p:spPr>
      </p:pic>
      <p:pic>
        <p:nvPicPr>
          <p:cNvPr id="36" name="Picture 35"/>
          <p:cNvPicPr>
            <a:picLocks noChangeAspect="1"/>
          </p:cNvPicPr>
          <p:nvPr/>
        </p:nvPicPr>
        <p:blipFill>
          <a:blip r:embed="rId10"/>
          <a:stretch>
            <a:fillRect/>
          </a:stretch>
        </p:blipFill>
        <p:spPr>
          <a:xfrm>
            <a:off x="3307679" y="6089650"/>
            <a:ext cx="685800" cy="685800"/>
          </a:xfrm>
          <a:prstGeom prst="rect">
            <a:avLst/>
          </a:prstGeom>
        </p:spPr>
      </p:pic>
      <p:pic>
        <p:nvPicPr>
          <p:cNvPr id="37" name="Picture 36"/>
          <p:cNvPicPr>
            <a:picLocks noChangeAspect="1"/>
          </p:cNvPicPr>
          <p:nvPr/>
        </p:nvPicPr>
        <p:blipFill>
          <a:blip r:embed="rId11"/>
          <a:stretch>
            <a:fillRect/>
          </a:stretch>
        </p:blipFill>
        <p:spPr>
          <a:xfrm>
            <a:off x="8000328" y="4474368"/>
            <a:ext cx="685800" cy="685800"/>
          </a:xfrm>
          <a:prstGeom prst="rect">
            <a:avLst/>
          </a:prstGeom>
        </p:spPr>
      </p:pic>
      <p:pic>
        <p:nvPicPr>
          <p:cNvPr id="38" name="Picture 37"/>
          <p:cNvPicPr>
            <a:picLocks noChangeAspect="1"/>
          </p:cNvPicPr>
          <p:nvPr/>
        </p:nvPicPr>
        <p:blipFill>
          <a:blip r:embed="rId12"/>
          <a:stretch>
            <a:fillRect/>
          </a:stretch>
        </p:blipFill>
        <p:spPr>
          <a:xfrm>
            <a:off x="6072515" y="6007100"/>
            <a:ext cx="915578" cy="685800"/>
          </a:xfrm>
          <a:prstGeom prst="rect">
            <a:avLst/>
          </a:prstGeom>
        </p:spPr>
      </p:pic>
      <p:sp>
        <p:nvSpPr>
          <p:cNvPr id="42" name="Rectangle 41"/>
          <p:cNvSpPr/>
          <p:nvPr/>
        </p:nvSpPr>
        <p:spPr>
          <a:xfrm>
            <a:off x="44546" y="2000250"/>
            <a:ext cx="9054920" cy="1890415"/>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Connection to end point of use?</a:t>
            </a:r>
            <a:endParaRPr lang="en-US" sz="3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4" name="Rectangle 43"/>
          <p:cNvSpPr/>
          <p:nvPr/>
        </p:nvSpPr>
        <p:spPr>
          <a:xfrm>
            <a:off x="44546" y="3861263"/>
            <a:ext cx="9054920" cy="1890415"/>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Connection to end point of use?</a:t>
            </a:r>
            <a:endParaRPr lang="en-US" sz="3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rot="19414850">
            <a:off x="3766624" y="3313409"/>
            <a:ext cx="1596711"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EC CI</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992262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a:spLocks noChangeAspect="1"/>
          </p:cNvSpPr>
          <p:nvPr/>
        </p:nvSpPr>
        <p:spPr>
          <a:xfrm>
            <a:off x="1309508" y="166508"/>
            <a:ext cx="6524985" cy="6524985"/>
          </a:xfrm>
          <a:prstGeom prst="ellipse">
            <a:avLst/>
          </a:prstGeom>
          <a:gradFill flip="none" rotWithShape="1">
            <a:gsLst>
              <a:gs pos="0">
                <a:schemeClr val="bg2">
                  <a:alpha val="25000"/>
                </a:schemeClr>
              </a:gs>
              <a:gs pos="100000">
                <a:schemeClr val="accent1">
                  <a:tint val="50000"/>
                  <a:shade val="100000"/>
                  <a:satMod val="350000"/>
                </a:schemeClr>
              </a:gs>
            </a:gsLst>
            <a:path path="circle">
              <a:fillToRect l="50000" t="50000" r="50000" b="50000"/>
            </a:path>
            <a:tileRect/>
          </a:gra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526752" y="3256304"/>
            <a:ext cx="685800" cy="685800"/>
          </a:xfrm>
          <a:prstGeom prst="ellipse">
            <a:avLst/>
          </a:prstGeom>
          <a:blipFill rotWithShape="1">
            <a:blip r:embed="rId2">
              <a:alphaModFix amt="25000"/>
            </a:blip>
            <a:stretch>
              <a:fillRect/>
            </a:stretch>
          </a:blipFill>
          <a:ln w="25400">
            <a:solidFill>
              <a:schemeClr val="tx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Atm. Chemistry</a:t>
            </a:r>
            <a:endParaRPr lang="en-US" sz="800" b="1" dirty="0">
              <a:solidFill>
                <a:schemeClr val="tx1"/>
              </a:solidFill>
            </a:endParaRPr>
          </a:p>
        </p:txBody>
      </p:sp>
      <p:sp>
        <p:nvSpPr>
          <p:cNvPr id="5" name="Oval 4"/>
          <p:cNvSpPr>
            <a:spLocks noChangeAspect="1"/>
          </p:cNvSpPr>
          <p:nvPr/>
        </p:nvSpPr>
        <p:spPr>
          <a:xfrm>
            <a:off x="2693650" y="2526643"/>
            <a:ext cx="685800" cy="685800"/>
          </a:xfrm>
          <a:prstGeom prst="ellipse">
            <a:avLst/>
          </a:prstGeom>
          <a:blipFill rotWithShape="1">
            <a:blip r:embed="rId2">
              <a:alphaModFix amt="25000"/>
            </a:blip>
            <a:stretch>
              <a:fillRect/>
            </a:stretch>
          </a:blipFill>
          <a:ln w="25400">
            <a:solidFill>
              <a:schemeClr val="tx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Clm</a:t>
            </a:r>
            <a:r>
              <a:rPr lang="en-US" sz="800" b="1" dirty="0" smtClean="0">
                <a:solidFill>
                  <a:schemeClr val="tx1"/>
                </a:solidFill>
              </a:rPr>
              <a:t> &amp; Large Scale </a:t>
            </a:r>
            <a:r>
              <a:rPr lang="en-US" sz="800" b="1" dirty="0" err="1" smtClean="0">
                <a:solidFill>
                  <a:schemeClr val="tx1"/>
                </a:solidFill>
              </a:rPr>
              <a:t>Dyn</a:t>
            </a:r>
            <a:endParaRPr lang="en-US" sz="800" b="1" dirty="0">
              <a:solidFill>
                <a:schemeClr val="tx1"/>
              </a:solidFill>
            </a:endParaRPr>
          </a:p>
        </p:txBody>
      </p:sp>
      <p:sp>
        <p:nvSpPr>
          <p:cNvPr id="6" name="Oval 5"/>
          <p:cNvSpPr>
            <a:spLocks noChangeAspect="1"/>
          </p:cNvSpPr>
          <p:nvPr/>
        </p:nvSpPr>
        <p:spPr>
          <a:xfrm>
            <a:off x="2053834" y="2267260"/>
            <a:ext cx="685800" cy="685800"/>
          </a:xfrm>
          <a:prstGeom prst="ellipse">
            <a:avLst/>
          </a:prstGeom>
          <a:blipFill rotWithShape="1">
            <a:blip r:embed="rId2">
              <a:alphaModFix amt="25000"/>
            </a:blip>
            <a:stretch>
              <a:fillRect/>
            </a:stretch>
          </a:blipFill>
          <a:ln w="25400">
            <a:solidFill>
              <a:schemeClr val="tx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Palio-Clm</a:t>
            </a:r>
            <a:endParaRPr lang="en-US" sz="800" b="1" dirty="0">
              <a:solidFill>
                <a:schemeClr val="tx1"/>
              </a:solidFill>
            </a:endParaRPr>
          </a:p>
        </p:txBody>
      </p:sp>
      <p:sp>
        <p:nvSpPr>
          <p:cNvPr id="7" name="Oval 6"/>
          <p:cNvSpPr>
            <a:spLocks noChangeAspect="1"/>
          </p:cNvSpPr>
          <p:nvPr/>
        </p:nvSpPr>
        <p:spPr>
          <a:xfrm>
            <a:off x="2399468" y="1681681"/>
            <a:ext cx="685800" cy="685800"/>
          </a:xfrm>
          <a:prstGeom prst="ellipse">
            <a:avLst/>
          </a:prstGeom>
          <a:blipFill rotWithShape="1">
            <a:blip r:embed="rId2">
              <a:alphaModFix amt="25000"/>
            </a:blip>
            <a:stretch>
              <a:fillRect/>
            </a:stretch>
          </a:blipFill>
          <a:ln w="25400">
            <a:solidFill>
              <a:schemeClr val="tx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Phy</a:t>
            </a:r>
            <a:r>
              <a:rPr lang="en-US" sz="800" b="1" dirty="0" smtClean="0">
                <a:solidFill>
                  <a:schemeClr val="tx1"/>
                </a:solidFill>
              </a:rPr>
              <a:t>. &amp; </a:t>
            </a:r>
            <a:r>
              <a:rPr lang="en-US" sz="800" b="1" dirty="0" err="1" smtClean="0">
                <a:solidFill>
                  <a:schemeClr val="tx1"/>
                </a:solidFill>
              </a:rPr>
              <a:t>Dyn</a:t>
            </a:r>
            <a:r>
              <a:rPr lang="en-US" sz="800" b="1" dirty="0" smtClean="0">
                <a:solidFill>
                  <a:schemeClr val="tx1"/>
                </a:solidFill>
              </a:rPr>
              <a:t> Met.</a:t>
            </a:r>
            <a:endParaRPr lang="en-US" sz="800" b="1" dirty="0">
              <a:solidFill>
                <a:schemeClr val="tx1"/>
              </a:solidFill>
            </a:endParaRPr>
          </a:p>
        </p:txBody>
      </p:sp>
      <p:sp>
        <p:nvSpPr>
          <p:cNvPr id="8" name="Oval 7"/>
          <p:cNvSpPr>
            <a:spLocks noChangeAspect="1"/>
          </p:cNvSpPr>
          <p:nvPr/>
        </p:nvSpPr>
        <p:spPr>
          <a:xfrm>
            <a:off x="3590545" y="1550746"/>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Aeronomy</a:t>
            </a:r>
            <a:endParaRPr lang="en-US" sz="800" b="1" dirty="0">
              <a:solidFill>
                <a:schemeClr val="tx1"/>
              </a:solidFill>
            </a:endParaRPr>
          </a:p>
        </p:txBody>
      </p:sp>
      <p:sp>
        <p:nvSpPr>
          <p:cNvPr id="9" name="Oval 8"/>
          <p:cNvSpPr>
            <a:spLocks noChangeAspect="1"/>
          </p:cNvSpPr>
          <p:nvPr/>
        </p:nvSpPr>
        <p:spPr>
          <a:xfrm>
            <a:off x="4276345" y="1265294"/>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GEM</a:t>
            </a:r>
            <a:endParaRPr lang="en-US" sz="800" b="1" dirty="0">
              <a:solidFill>
                <a:schemeClr val="tx1"/>
              </a:solidFill>
            </a:endParaRPr>
          </a:p>
        </p:txBody>
      </p:sp>
      <p:sp>
        <p:nvSpPr>
          <p:cNvPr id="10" name="Oval 9"/>
          <p:cNvSpPr>
            <a:spLocks noChangeAspect="1"/>
          </p:cNvSpPr>
          <p:nvPr/>
        </p:nvSpPr>
        <p:spPr>
          <a:xfrm>
            <a:off x="3998785" y="1951094"/>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CEDAR</a:t>
            </a:r>
            <a:endParaRPr lang="en-US" sz="800" b="1" dirty="0">
              <a:solidFill>
                <a:schemeClr val="tx1"/>
              </a:solidFill>
            </a:endParaRPr>
          </a:p>
        </p:txBody>
      </p:sp>
      <p:sp>
        <p:nvSpPr>
          <p:cNvPr id="11" name="Oval 10"/>
          <p:cNvSpPr>
            <a:spLocks noChangeAspect="1"/>
          </p:cNvSpPr>
          <p:nvPr/>
        </p:nvSpPr>
        <p:spPr>
          <a:xfrm>
            <a:off x="3062363" y="1924360"/>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Magneto-</a:t>
            </a:r>
            <a:r>
              <a:rPr lang="en-US" sz="800" b="1" dirty="0" err="1" smtClean="0">
                <a:solidFill>
                  <a:schemeClr val="tx1"/>
                </a:solidFill>
              </a:rPr>
              <a:t>spheric</a:t>
            </a:r>
            <a:r>
              <a:rPr lang="en-US" sz="800" b="1" dirty="0" smtClean="0">
                <a:solidFill>
                  <a:schemeClr val="tx1"/>
                </a:solidFill>
              </a:rPr>
              <a:t> Phys.</a:t>
            </a:r>
            <a:endParaRPr lang="en-US" sz="800" b="1" dirty="0">
              <a:solidFill>
                <a:schemeClr val="tx1"/>
              </a:solidFill>
            </a:endParaRPr>
          </a:p>
        </p:txBody>
      </p:sp>
      <p:sp>
        <p:nvSpPr>
          <p:cNvPr id="12" name="Oval 11"/>
          <p:cNvSpPr>
            <a:spLocks noChangeAspect="1"/>
          </p:cNvSpPr>
          <p:nvPr/>
        </p:nvSpPr>
        <p:spPr>
          <a:xfrm>
            <a:off x="3062363" y="1175504"/>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Solar </a:t>
            </a:r>
            <a:r>
              <a:rPr lang="en-US" sz="800" b="1" dirty="0" err="1" smtClean="0">
                <a:solidFill>
                  <a:schemeClr val="tx1"/>
                </a:solidFill>
              </a:rPr>
              <a:t>Terrestial</a:t>
            </a:r>
            <a:endParaRPr lang="en-US" sz="800" b="1" dirty="0">
              <a:solidFill>
                <a:schemeClr val="tx1"/>
              </a:solidFill>
            </a:endParaRPr>
          </a:p>
        </p:txBody>
      </p:sp>
      <p:sp>
        <p:nvSpPr>
          <p:cNvPr id="13" name="Oval 12"/>
          <p:cNvSpPr>
            <a:spLocks noChangeAspect="1"/>
          </p:cNvSpPr>
          <p:nvPr/>
        </p:nvSpPr>
        <p:spPr>
          <a:xfrm>
            <a:off x="5591330" y="1083447"/>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Petrology &amp; </a:t>
            </a:r>
            <a:r>
              <a:rPr lang="en-US" sz="800" b="1" dirty="0" err="1" smtClean="0">
                <a:solidFill>
                  <a:schemeClr val="tx1"/>
                </a:solidFill>
              </a:rPr>
              <a:t>Geochen</a:t>
            </a:r>
            <a:endParaRPr lang="en-US" sz="800" b="1" dirty="0">
              <a:solidFill>
                <a:schemeClr val="tx1"/>
              </a:solidFill>
            </a:endParaRPr>
          </a:p>
        </p:txBody>
      </p:sp>
      <p:sp>
        <p:nvSpPr>
          <p:cNvPr id="14" name="Oval 13"/>
          <p:cNvSpPr>
            <a:spLocks noChangeAspect="1"/>
          </p:cNvSpPr>
          <p:nvPr/>
        </p:nvSpPr>
        <p:spPr>
          <a:xfrm>
            <a:off x="4883462" y="832604"/>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Tectonics</a:t>
            </a:r>
            <a:endParaRPr lang="en-US" sz="800" b="1" dirty="0">
              <a:solidFill>
                <a:schemeClr val="tx1"/>
              </a:solidFill>
            </a:endParaRPr>
          </a:p>
        </p:txBody>
      </p:sp>
      <p:sp>
        <p:nvSpPr>
          <p:cNvPr id="15" name="Oval 14"/>
          <p:cNvSpPr>
            <a:spLocks noChangeAspect="1"/>
          </p:cNvSpPr>
          <p:nvPr/>
        </p:nvSpPr>
        <p:spPr>
          <a:xfrm>
            <a:off x="6107832" y="1608194"/>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EAR Ed.</a:t>
            </a:r>
            <a:endParaRPr lang="en-US" sz="800" b="1" dirty="0">
              <a:solidFill>
                <a:schemeClr val="tx1"/>
              </a:solidFill>
            </a:endParaRPr>
          </a:p>
        </p:txBody>
      </p:sp>
      <p:sp>
        <p:nvSpPr>
          <p:cNvPr id="16" name="Oval 15"/>
          <p:cNvSpPr>
            <a:spLocks noChangeAspect="1"/>
          </p:cNvSpPr>
          <p:nvPr/>
        </p:nvSpPr>
        <p:spPr>
          <a:xfrm>
            <a:off x="3748482" y="832604"/>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SHINE</a:t>
            </a:r>
            <a:endParaRPr lang="en-US" sz="800" b="1" dirty="0">
              <a:solidFill>
                <a:schemeClr val="tx1"/>
              </a:solidFill>
            </a:endParaRPr>
          </a:p>
        </p:txBody>
      </p:sp>
      <p:sp>
        <p:nvSpPr>
          <p:cNvPr id="17" name="Oval 16"/>
          <p:cNvSpPr>
            <a:spLocks noChangeAspect="1"/>
          </p:cNvSpPr>
          <p:nvPr/>
        </p:nvSpPr>
        <p:spPr>
          <a:xfrm>
            <a:off x="1922560" y="2953060"/>
            <a:ext cx="685800" cy="685800"/>
          </a:xfrm>
          <a:prstGeom prst="ellipse">
            <a:avLst/>
          </a:prstGeom>
          <a:blipFill rotWithShape="1">
            <a:blip r:embed="rId2">
              <a:alphaModFix amt="25000"/>
            </a:blip>
            <a:stretch>
              <a:fillRect/>
            </a:stretch>
          </a:blipFill>
          <a:ln w="25400">
            <a:solidFill>
              <a:schemeClr val="tx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NCAR</a:t>
            </a:r>
            <a:endParaRPr lang="en-US" sz="800" b="1" dirty="0">
              <a:solidFill>
                <a:schemeClr val="tx1"/>
              </a:solidFill>
            </a:endParaRPr>
          </a:p>
        </p:txBody>
      </p:sp>
      <p:sp>
        <p:nvSpPr>
          <p:cNvPr id="18" name="Oval 17"/>
          <p:cNvSpPr>
            <a:spLocks noChangeAspect="1"/>
          </p:cNvSpPr>
          <p:nvPr/>
        </p:nvSpPr>
        <p:spPr>
          <a:xfrm>
            <a:off x="5505529" y="1959653"/>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Geophysics</a:t>
            </a:r>
            <a:endParaRPr lang="en-US" sz="800" b="1" dirty="0">
              <a:solidFill>
                <a:schemeClr val="tx1"/>
              </a:solidFill>
            </a:endParaRPr>
          </a:p>
        </p:txBody>
      </p:sp>
      <p:sp>
        <p:nvSpPr>
          <p:cNvPr id="19" name="Oval 18"/>
          <p:cNvSpPr>
            <a:spLocks noChangeAspect="1"/>
          </p:cNvSpPr>
          <p:nvPr/>
        </p:nvSpPr>
        <p:spPr>
          <a:xfrm>
            <a:off x="5079948" y="1448836"/>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EarthScope</a:t>
            </a:r>
            <a:endParaRPr lang="en-US" sz="800" b="1" dirty="0">
              <a:solidFill>
                <a:schemeClr val="tx1"/>
              </a:solidFill>
            </a:endParaRPr>
          </a:p>
        </p:txBody>
      </p:sp>
      <p:sp>
        <p:nvSpPr>
          <p:cNvPr id="20" name="Oval 19"/>
          <p:cNvSpPr>
            <a:spLocks noChangeAspect="1"/>
          </p:cNvSpPr>
          <p:nvPr/>
        </p:nvSpPr>
        <p:spPr>
          <a:xfrm>
            <a:off x="4752390" y="2063228"/>
            <a:ext cx="694944" cy="694944"/>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Continental </a:t>
            </a:r>
            <a:r>
              <a:rPr lang="en-US" sz="800" b="1" dirty="0" err="1" smtClean="0">
                <a:solidFill>
                  <a:schemeClr val="tx1"/>
                </a:solidFill>
              </a:rPr>
              <a:t>Dyn</a:t>
            </a:r>
            <a:r>
              <a:rPr lang="en-US" sz="800" b="1" dirty="0" smtClean="0">
                <a:solidFill>
                  <a:schemeClr val="tx1"/>
                </a:solidFill>
              </a:rPr>
              <a:t>.</a:t>
            </a:r>
            <a:endParaRPr lang="en-US" sz="800" b="1" dirty="0">
              <a:solidFill>
                <a:schemeClr val="tx1"/>
              </a:solidFill>
            </a:endParaRPr>
          </a:p>
        </p:txBody>
      </p:sp>
      <p:sp>
        <p:nvSpPr>
          <p:cNvPr id="21" name="Oval 20"/>
          <p:cNvSpPr>
            <a:spLocks noChangeAspect="1"/>
          </p:cNvSpPr>
          <p:nvPr/>
        </p:nvSpPr>
        <p:spPr>
          <a:xfrm>
            <a:off x="5226362" y="2570504"/>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Geobio</a:t>
            </a:r>
            <a:r>
              <a:rPr lang="en-US" sz="800" b="1" dirty="0" smtClean="0">
                <a:solidFill>
                  <a:schemeClr val="tx1"/>
                </a:solidFill>
              </a:rPr>
              <a:t> &amp; Low Temp </a:t>
            </a:r>
            <a:r>
              <a:rPr lang="en-US" sz="800" b="1" dirty="0" err="1" smtClean="0">
                <a:solidFill>
                  <a:schemeClr val="tx1"/>
                </a:solidFill>
              </a:rPr>
              <a:t>Geochem</a:t>
            </a:r>
            <a:endParaRPr lang="en-US" sz="800" b="1" dirty="0">
              <a:solidFill>
                <a:schemeClr val="tx1"/>
              </a:solidFill>
            </a:endParaRPr>
          </a:p>
        </p:txBody>
      </p:sp>
      <p:sp>
        <p:nvSpPr>
          <p:cNvPr id="22" name="Oval 21"/>
          <p:cNvSpPr>
            <a:spLocks noChangeAspect="1"/>
          </p:cNvSpPr>
          <p:nvPr/>
        </p:nvSpPr>
        <p:spPr>
          <a:xfrm>
            <a:off x="5439838" y="4750941"/>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Biological Ocean</a:t>
            </a:r>
            <a:endParaRPr lang="en-US" sz="800" b="1" dirty="0">
              <a:solidFill>
                <a:schemeClr val="tx1"/>
              </a:solidFill>
            </a:endParaRPr>
          </a:p>
        </p:txBody>
      </p:sp>
      <p:sp>
        <p:nvSpPr>
          <p:cNvPr id="23" name="Oval 22"/>
          <p:cNvSpPr>
            <a:spLocks noChangeAspect="1"/>
          </p:cNvSpPr>
          <p:nvPr/>
        </p:nvSpPr>
        <p:spPr>
          <a:xfrm>
            <a:off x="6450732" y="2913404"/>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Geomomorphology</a:t>
            </a:r>
            <a:r>
              <a:rPr lang="en-US" sz="800" b="1" dirty="0" smtClean="0">
                <a:solidFill>
                  <a:schemeClr val="tx1"/>
                </a:solidFill>
              </a:rPr>
              <a:t> &amp; land use </a:t>
            </a:r>
            <a:r>
              <a:rPr lang="en-US" sz="800" b="1" dirty="0" err="1" smtClean="0">
                <a:solidFill>
                  <a:schemeClr val="tx1"/>
                </a:solidFill>
              </a:rPr>
              <a:t>dyn</a:t>
            </a:r>
            <a:endParaRPr lang="en-US" sz="800" b="1" dirty="0">
              <a:solidFill>
                <a:schemeClr val="tx1"/>
              </a:solidFill>
            </a:endParaRPr>
          </a:p>
        </p:txBody>
      </p:sp>
      <p:sp>
        <p:nvSpPr>
          <p:cNvPr id="24" name="Oval 23"/>
          <p:cNvSpPr>
            <a:spLocks noChangeAspect="1"/>
          </p:cNvSpPr>
          <p:nvPr/>
        </p:nvSpPr>
        <p:spPr>
          <a:xfrm>
            <a:off x="6620030" y="2236546"/>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Hydrology</a:t>
            </a:r>
            <a:endParaRPr lang="en-US" sz="800" b="1" dirty="0">
              <a:solidFill>
                <a:schemeClr val="tx1"/>
              </a:solidFill>
            </a:endParaRPr>
          </a:p>
        </p:txBody>
      </p:sp>
      <p:sp>
        <p:nvSpPr>
          <p:cNvPr id="25" name="Oval 24"/>
          <p:cNvSpPr>
            <a:spLocks noChangeAspect="1"/>
          </p:cNvSpPr>
          <p:nvPr/>
        </p:nvSpPr>
        <p:spPr>
          <a:xfrm>
            <a:off x="5934230" y="2367481"/>
            <a:ext cx="685800" cy="685800"/>
          </a:xfrm>
          <a:prstGeom prst="ellipse">
            <a:avLst/>
          </a:prstGeom>
          <a:blipFill rotWithShape="1">
            <a:blip r:embed="rId2">
              <a:alphaModFix amt="25000"/>
            </a:blip>
            <a:stretch>
              <a:fillRect/>
            </a:stretch>
          </a:blipFill>
          <a:ln w="25400">
            <a:solidFill>
              <a:schemeClr val="accent6"/>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Sediment Geology and </a:t>
            </a:r>
            <a:r>
              <a:rPr lang="en-US" sz="800" b="1" dirty="0" err="1" smtClean="0">
                <a:solidFill>
                  <a:schemeClr val="tx1"/>
                </a:solidFill>
              </a:rPr>
              <a:t>Paleobio</a:t>
            </a:r>
            <a:endParaRPr lang="en-US" sz="800" b="1" dirty="0">
              <a:solidFill>
                <a:schemeClr val="tx1"/>
              </a:solidFill>
            </a:endParaRPr>
          </a:p>
        </p:txBody>
      </p:sp>
      <p:sp>
        <p:nvSpPr>
          <p:cNvPr id="26" name="Oval 25"/>
          <p:cNvSpPr>
            <a:spLocks noChangeAspect="1"/>
          </p:cNvSpPr>
          <p:nvPr/>
        </p:nvSpPr>
        <p:spPr>
          <a:xfrm>
            <a:off x="5912162" y="5093841"/>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Chem</a:t>
            </a:r>
            <a:endParaRPr lang="en-US" sz="800" b="1" dirty="0" smtClean="0">
              <a:solidFill>
                <a:schemeClr val="tx1"/>
              </a:solidFill>
            </a:endParaRPr>
          </a:p>
          <a:p>
            <a:pPr algn="ctr"/>
            <a:r>
              <a:rPr lang="en-US" sz="800" b="1" dirty="0" smtClean="0">
                <a:solidFill>
                  <a:schemeClr val="tx1"/>
                </a:solidFill>
              </a:rPr>
              <a:t>Ocean</a:t>
            </a:r>
            <a:endParaRPr lang="en-US" sz="800" b="1" dirty="0">
              <a:solidFill>
                <a:schemeClr val="tx1"/>
              </a:solidFill>
            </a:endParaRPr>
          </a:p>
        </p:txBody>
      </p:sp>
      <p:sp>
        <p:nvSpPr>
          <p:cNvPr id="27" name="Oval 26"/>
          <p:cNvSpPr>
            <a:spLocks noChangeAspect="1"/>
          </p:cNvSpPr>
          <p:nvPr/>
        </p:nvSpPr>
        <p:spPr>
          <a:xfrm>
            <a:off x="5591330" y="3494566"/>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Phys</a:t>
            </a:r>
            <a:r>
              <a:rPr lang="en-US" sz="800" b="1" dirty="0" smtClean="0">
                <a:solidFill>
                  <a:schemeClr val="tx1"/>
                </a:solidFill>
              </a:rPr>
              <a:t> </a:t>
            </a:r>
            <a:br>
              <a:rPr lang="en-US" sz="800" b="1" dirty="0" smtClean="0">
                <a:solidFill>
                  <a:schemeClr val="tx1"/>
                </a:solidFill>
              </a:rPr>
            </a:br>
            <a:r>
              <a:rPr lang="en-US" sz="800" b="1" dirty="0" smtClean="0">
                <a:solidFill>
                  <a:schemeClr val="tx1"/>
                </a:solidFill>
              </a:rPr>
              <a:t>Ocean</a:t>
            </a:r>
            <a:endParaRPr lang="en-US" sz="800" b="1" dirty="0">
              <a:solidFill>
                <a:schemeClr val="tx1"/>
              </a:solidFill>
            </a:endParaRPr>
          </a:p>
        </p:txBody>
      </p:sp>
      <p:sp>
        <p:nvSpPr>
          <p:cNvPr id="28" name="Oval 27"/>
          <p:cNvSpPr>
            <a:spLocks noChangeAspect="1"/>
          </p:cNvSpPr>
          <p:nvPr/>
        </p:nvSpPr>
        <p:spPr>
          <a:xfrm>
            <a:off x="5848429" y="4144710"/>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Ocean</a:t>
            </a:r>
            <a:br>
              <a:rPr lang="en-US" sz="800" b="1" dirty="0" smtClean="0">
                <a:solidFill>
                  <a:schemeClr val="tx1"/>
                </a:solidFill>
              </a:rPr>
            </a:br>
            <a:r>
              <a:rPr lang="en-US" sz="800" b="1" dirty="0" smtClean="0">
                <a:solidFill>
                  <a:schemeClr val="tx1"/>
                </a:solidFill>
              </a:rPr>
              <a:t>Drilling</a:t>
            </a:r>
            <a:endParaRPr lang="en-US" sz="800" b="1" dirty="0">
              <a:solidFill>
                <a:schemeClr val="tx1"/>
              </a:solidFill>
            </a:endParaRPr>
          </a:p>
        </p:txBody>
      </p:sp>
      <p:sp>
        <p:nvSpPr>
          <p:cNvPr id="29" name="Oval 28"/>
          <p:cNvSpPr>
            <a:spLocks noChangeAspect="1"/>
          </p:cNvSpPr>
          <p:nvPr/>
        </p:nvSpPr>
        <p:spPr>
          <a:xfrm>
            <a:off x="5096938" y="4081089"/>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Atm. Chemistry</a:t>
            </a:r>
            <a:endParaRPr lang="en-US" sz="800" b="1" dirty="0">
              <a:solidFill>
                <a:schemeClr val="tx1"/>
              </a:solidFill>
            </a:endParaRPr>
          </a:p>
        </p:txBody>
      </p:sp>
      <p:sp>
        <p:nvSpPr>
          <p:cNvPr id="30" name="Oval 29"/>
          <p:cNvSpPr>
            <a:spLocks noChangeAspect="1"/>
          </p:cNvSpPr>
          <p:nvPr/>
        </p:nvSpPr>
        <p:spPr>
          <a:xfrm>
            <a:off x="6450732" y="3801810"/>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Marine Geology &amp; Geo-</a:t>
            </a:r>
            <a:r>
              <a:rPr lang="en-US" sz="800" b="1" dirty="0" err="1" smtClean="0">
                <a:solidFill>
                  <a:schemeClr val="tx1"/>
                </a:solidFill>
              </a:rPr>
              <a:t>phys</a:t>
            </a:r>
            <a:endParaRPr lang="en-US" sz="800" b="1" dirty="0">
              <a:solidFill>
                <a:schemeClr val="tx1"/>
              </a:solidFill>
            </a:endParaRPr>
          </a:p>
        </p:txBody>
      </p:sp>
      <p:sp>
        <p:nvSpPr>
          <p:cNvPr id="31" name="Oval 30"/>
          <p:cNvSpPr>
            <a:spLocks noChangeAspect="1"/>
          </p:cNvSpPr>
          <p:nvPr/>
        </p:nvSpPr>
        <p:spPr>
          <a:xfrm>
            <a:off x="6450732" y="4565290"/>
            <a:ext cx="685800" cy="685800"/>
          </a:xfrm>
          <a:prstGeom prst="ellipse">
            <a:avLst/>
          </a:prstGeom>
          <a:blipFill rotWithShape="1">
            <a:blip r:embed="rId2">
              <a:alphaModFix amt="25000"/>
            </a:blip>
            <a:stretch>
              <a:fillRect/>
            </a:stretch>
          </a:blipFill>
          <a:ln w="25400">
            <a:solidFill>
              <a:schemeClr val="accent2"/>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OCE ED</a:t>
            </a:r>
            <a:endParaRPr lang="en-US" sz="800" b="1" dirty="0">
              <a:solidFill>
                <a:schemeClr val="tx1"/>
              </a:solidFill>
            </a:endParaRPr>
          </a:p>
        </p:txBody>
      </p:sp>
      <p:sp>
        <p:nvSpPr>
          <p:cNvPr id="32" name="Oval 31"/>
          <p:cNvSpPr>
            <a:spLocks noChangeAspect="1"/>
          </p:cNvSpPr>
          <p:nvPr/>
        </p:nvSpPr>
        <p:spPr>
          <a:xfrm>
            <a:off x="3655885" y="4908190"/>
            <a:ext cx="685800" cy="685800"/>
          </a:xfrm>
          <a:prstGeom prst="ellipse">
            <a:avLst/>
          </a:prstGeom>
          <a:blipFill rotWithShape="1">
            <a:blip r:embed="rId2">
              <a:alphaModFix amt="25000"/>
            </a:blip>
            <a:stretch>
              <a:fillRect/>
            </a:stretch>
          </a:blipFill>
          <a:ln w="25400">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XSEDE</a:t>
            </a:r>
            <a:endParaRPr lang="en-US" sz="800" b="1" dirty="0">
              <a:solidFill>
                <a:schemeClr val="tx1"/>
              </a:solidFill>
            </a:endParaRPr>
          </a:p>
        </p:txBody>
      </p:sp>
      <p:sp>
        <p:nvSpPr>
          <p:cNvPr id="33" name="Oval 32"/>
          <p:cNvSpPr>
            <a:spLocks noChangeAspect="1"/>
          </p:cNvSpPr>
          <p:nvPr/>
        </p:nvSpPr>
        <p:spPr>
          <a:xfrm>
            <a:off x="2007850" y="3833540"/>
            <a:ext cx="685800" cy="685800"/>
          </a:xfrm>
          <a:prstGeom prst="ellipse">
            <a:avLst/>
          </a:prstGeom>
          <a:blipFill rotWithShape="1">
            <a:blip r:embed="rId2">
              <a:alphaModFix amt="25000"/>
            </a:blip>
            <a:stretch>
              <a:fillRect/>
            </a:stretch>
          </a:blipFill>
          <a:ln w="25400">
            <a:solidFill>
              <a:schemeClr val="accent3"/>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Biological Infrastructure</a:t>
            </a:r>
            <a:endParaRPr lang="en-US" sz="800" b="1" dirty="0">
              <a:solidFill>
                <a:schemeClr val="tx1"/>
              </a:solidFill>
            </a:endParaRPr>
          </a:p>
        </p:txBody>
      </p:sp>
      <p:sp>
        <p:nvSpPr>
          <p:cNvPr id="34" name="Oval 33"/>
          <p:cNvSpPr>
            <a:spLocks noChangeAspect="1"/>
          </p:cNvSpPr>
          <p:nvPr/>
        </p:nvSpPr>
        <p:spPr>
          <a:xfrm>
            <a:off x="2869652" y="4766889"/>
            <a:ext cx="685800" cy="685800"/>
          </a:xfrm>
          <a:prstGeom prst="ellipse">
            <a:avLst/>
          </a:prstGeom>
          <a:blipFill rotWithShape="1">
            <a:blip r:embed="rId2">
              <a:alphaModFix amt="25000"/>
            </a:blip>
            <a:stretch>
              <a:fillRect/>
            </a:stretch>
          </a:blipFill>
          <a:ln w="25400">
            <a:solidFill>
              <a:schemeClr val="accent3"/>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Emerging Frontiers (BIO)</a:t>
            </a:r>
            <a:endParaRPr lang="en-US" sz="800" b="1" dirty="0">
              <a:solidFill>
                <a:schemeClr val="tx1"/>
              </a:solidFill>
            </a:endParaRPr>
          </a:p>
        </p:txBody>
      </p:sp>
      <p:sp>
        <p:nvSpPr>
          <p:cNvPr id="35" name="Oval 34"/>
          <p:cNvSpPr>
            <a:spLocks noChangeAspect="1"/>
          </p:cNvSpPr>
          <p:nvPr/>
        </p:nvSpPr>
        <p:spPr>
          <a:xfrm>
            <a:off x="2183852" y="4487610"/>
            <a:ext cx="685800" cy="685800"/>
          </a:xfrm>
          <a:prstGeom prst="ellipse">
            <a:avLst/>
          </a:prstGeom>
          <a:blipFill rotWithShape="1">
            <a:blip r:embed="rId2">
              <a:alphaModFix amt="25000"/>
            </a:blip>
            <a:stretch>
              <a:fillRect/>
            </a:stretch>
          </a:blipFill>
          <a:ln w="25400">
            <a:solidFill>
              <a:schemeClr val="accent3"/>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err="1" smtClean="0">
                <a:solidFill>
                  <a:schemeClr val="tx1"/>
                </a:solidFill>
              </a:rPr>
              <a:t>Envir</a:t>
            </a:r>
            <a:r>
              <a:rPr lang="en-US" sz="800" b="1" dirty="0" smtClean="0">
                <a:solidFill>
                  <a:schemeClr val="tx1"/>
                </a:solidFill>
              </a:rPr>
              <a:t>. Biology</a:t>
            </a:r>
            <a:endParaRPr lang="en-US" sz="800" b="1" dirty="0">
              <a:solidFill>
                <a:schemeClr val="tx1"/>
              </a:solidFill>
            </a:endParaRPr>
          </a:p>
        </p:txBody>
      </p:sp>
      <p:sp>
        <p:nvSpPr>
          <p:cNvPr id="36" name="Oval 35"/>
          <p:cNvSpPr>
            <a:spLocks noChangeAspect="1"/>
          </p:cNvSpPr>
          <p:nvPr/>
        </p:nvSpPr>
        <p:spPr>
          <a:xfrm>
            <a:off x="4341685" y="4901233"/>
            <a:ext cx="685800" cy="685800"/>
          </a:xfrm>
          <a:prstGeom prst="ellipse">
            <a:avLst/>
          </a:prstGeom>
          <a:blipFill rotWithShape="1">
            <a:blip r:embed="rId2">
              <a:alphaModFix amt="25000"/>
            </a:blip>
            <a:stretch>
              <a:fillRect/>
            </a:stretch>
          </a:blipFill>
          <a:ln w="25400">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CIF 21</a:t>
            </a:r>
            <a:endParaRPr lang="en-US" sz="800" b="1" dirty="0">
              <a:solidFill>
                <a:schemeClr val="tx1"/>
              </a:solidFill>
            </a:endParaRPr>
          </a:p>
        </p:txBody>
      </p:sp>
      <p:sp>
        <p:nvSpPr>
          <p:cNvPr id="37" name="Oval 36"/>
          <p:cNvSpPr>
            <a:spLocks noChangeAspect="1"/>
          </p:cNvSpPr>
          <p:nvPr/>
        </p:nvSpPr>
        <p:spPr>
          <a:xfrm>
            <a:off x="4091382" y="5587033"/>
            <a:ext cx="685800" cy="685800"/>
          </a:xfrm>
          <a:prstGeom prst="ellipse">
            <a:avLst/>
          </a:prstGeom>
          <a:blipFill rotWithShape="1">
            <a:blip r:embed="rId2">
              <a:alphaModFix amt="25000"/>
            </a:blip>
            <a:stretch>
              <a:fillRect/>
            </a:stretch>
          </a:blipFill>
          <a:ln w="25400">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OCI  Program 2</a:t>
            </a:r>
            <a:endParaRPr lang="en-US" sz="800" b="1" dirty="0">
              <a:solidFill>
                <a:schemeClr val="tx1"/>
              </a:solidFill>
            </a:endParaRPr>
          </a:p>
        </p:txBody>
      </p:sp>
      <p:sp>
        <p:nvSpPr>
          <p:cNvPr id="38" name="Oval 37"/>
          <p:cNvSpPr>
            <a:spLocks noChangeAspect="1"/>
          </p:cNvSpPr>
          <p:nvPr/>
        </p:nvSpPr>
        <p:spPr>
          <a:xfrm>
            <a:off x="4905530" y="5251090"/>
            <a:ext cx="685800" cy="685800"/>
          </a:xfrm>
          <a:prstGeom prst="ellipse">
            <a:avLst/>
          </a:prstGeom>
          <a:blipFill rotWithShape="1">
            <a:blip r:embed="rId2">
              <a:alphaModFix amt="25000"/>
            </a:blip>
            <a:stretch>
              <a:fillRect/>
            </a:stretch>
          </a:blipFill>
          <a:ln w="25400">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smtClean="0">
                <a:solidFill>
                  <a:schemeClr val="tx1"/>
                </a:solidFill>
              </a:rPr>
              <a:t>OCI Program 1</a:t>
            </a:r>
            <a:endParaRPr lang="en-US" sz="800" b="1" dirty="0">
              <a:solidFill>
                <a:schemeClr val="tx1"/>
              </a:solidFill>
            </a:endParaRPr>
          </a:p>
        </p:txBody>
      </p:sp>
      <p:sp>
        <p:nvSpPr>
          <p:cNvPr id="41" name="Cloud 40"/>
          <p:cNvSpPr/>
          <p:nvPr/>
        </p:nvSpPr>
        <p:spPr>
          <a:xfrm>
            <a:off x="3247646" y="3187700"/>
            <a:ext cx="1899280" cy="958030"/>
          </a:xfrm>
          <a:prstGeom prst="cloud">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EarthCube CI</a:t>
            </a:r>
            <a:endParaRPr lang="en-US" dirty="0"/>
          </a:p>
        </p:txBody>
      </p:sp>
      <p:sp>
        <p:nvSpPr>
          <p:cNvPr id="42" name="Rectangle 41"/>
          <p:cNvSpPr/>
          <p:nvPr/>
        </p:nvSpPr>
        <p:spPr>
          <a:xfrm>
            <a:off x="1645095" y="521899"/>
            <a:ext cx="5853811" cy="6259901"/>
          </a:xfrm>
          <a:prstGeom prst="rect">
            <a:avLst/>
          </a:prstGeom>
          <a:noFill/>
        </p:spPr>
        <p:txBody>
          <a:bodyPr wrap="none" lIns="91440" tIns="45720" rIns="91440" bIns="45720">
            <a:prstTxWarp prst="textArchUp">
              <a:avLst>
                <a:gd name="adj" fmla="val 10322281"/>
              </a:avLst>
            </a:prstTxWarp>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EarthCube Target Community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44" name="Straight Arrow Connector 43"/>
          <p:cNvCxnSpPr>
            <a:stCxn id="10" idx="4"/>
          </p:cNvCxnSpPr>
          <p:nvPr/>
        </p:nvCxnSpPr>
        <p:spPr>
          <a:xfrm>
            <a:off x="4341685" y="2636894"/>
            <a:ext cx="49988" cy="5422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1" idx="3"/>
          </p:cNvCxnSpPr>
          <p:nvPr/>
        </p:nvCxnSpPr>
        <p:spPr>
          <a:xfrm>
            <a:off x="3935479" y="2236546"/>
            <a:ext cx="261807" cy="10059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1" idx="5"/>
          </p:cNvCxnSpPr>
          <p:nvPr/>
        </p:nvCxnSpPr>
        <p:spPr>
          <a:xfrm>
            <a:off x="3647730" y="2509727"/>
            <a:ext cx="351055" cy="7027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9" idx="2"/>
          </p:cNvCxnSpPr>
          <p:nvPr/>
        </p:nvCxnSpPr>
        <p:spPr>
          <a:xfrm>
            <a:off x="4752390" y="4024998"/>
            <a:ext cx="344548" cy="3989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5" idx="5"/>
          </p:cNvCxnSpPr>
          <p:nvPr/>
        </p:nvCxnSpPr>
        <p:spPr>
          <a:xfrm>
            <a:off x="3279017" y="3112010"/>
            <a:ext cx="276435" cy="1839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5" idx="6"/>
          </p:cNvCxnSpPr>
          <p:nvPr/>
        </p:nvCxnSpPr>
        <p:spPr>
          <a:xfrm flipV="1">
            <a:off x="2869652" y="4081089"/>
            <a:ext cx="720893" cy="7494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34" idx="7"/>
          </p:cNvCxnSpPr>
          <p:nvPr/>
        </p:nvCxnSpPr>
        <p:spPr>
          <a:xfrm flipV="1">
            <a:off x="3455019" y="4076007"/>
            <a:ext cx="480460" cy="79131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2" idx="0"/>
          </p:cNvCxnSpPr>
          <p:nvPr/>
        </p:nvCxnSpPr>
        <p:spPr>
          <a:xfrm flipV="1">
            <a:off x="3998785" y="4076007"/>
            <a:ext cx="92597" cy="8321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36" idx="0"/>
            <a:endCxn id="41" idx="1"/>
          </p:cNvCxnSpPr>
          <p:nvPr/>
        </p:nvCxnSpPr>
        <p:spPr>
          <a:xfrm flipH="1" flipV="1">
            <a:off x="4197286" y="4144710"/>
            <a:ext cx="487299" cy="7565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3" idx="2"/>
          </p:cNvCxnSpPr>
          <p:nvPr/>
        </p:nvCxnSpPr>
        <p:spPr>
          <a:xfrm flipH="1">
            <a:off x="5096938" y="3256304"/>
            <a:ext cx="1353794" cy="29135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1" idx="2"/>
          </p:cNvCxnSpPr>
          <p:nvPr/>
        </p:nvCxnSpPr>
        <p:spPr>
          <a:xfrm flipH="1">
            <a:off x="4819729" y="2913404"/>
            <a:ext cx="406633" cy="2979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27" idx="2"/>
          </p:cNvCxnSpPr>
          <p:nvPr/>
        </p:nvCxnSpPr>
        <p:spPr>
          <a:xfrm>
            <a:off x="5096938" y="3742608"/>
            <a:ext cx="494392" cy="948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28" idx="1"/>
          </p:cNvCxnSpPr>
          <p:nvPr/>
        </p:nvCxnSpPr>
        <p:spPr>
          <a:xfrm>
            <a:off x="5011137" y="3847246"/>
            <a:ext cx="937725" cy="39789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2693650" y="3742609"/>
            <a:ext cx="635603" cy="43775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8" idx="0"/>
          </p:cNvCxnSpPr>
          <p:nvPr/>
        </p:nvCxnSpPr>
        <p:spPr>
          <a:xfrm flipH="1" flipV="1">
            <a:off x="4508741" y="3994419"/>
            <a:ext cx="739689" cy="12566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Block Arc 2"/>
          <p:cNvSpPr/>
          <p:nvPr/>
        </p:nvSpPr>
        <p:spPr>
          <a:xfrm>
            <a:off x="3624274" y="2844975"/>
            <a:ext cx="1305135" cy="267035"/>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121611" y="2643471"/>
            <a:ext cx="327283" cy="461665"/>
          </a:xfrm>
          <a:prstGeom prst="rect">
            <a:avLst/>
          </a:prstGeom>
          <a:noFill/>
        </p:spPr>
        <p:txBody>
          <a:bodyPr wrap="none" lIns="91440" tIns="45720" rIns="91440" bIns="45720">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8" name="Block Arc 57"/>
          <p:cNvSpPr/>
          <p:nvPr/>
        </p:nvSpPr>
        <p:spPr>
          <a:xfrm flipV="1">
            <a:off x="3074519" y="4245143"/>
            <a:ext cx="1848531" cy="267035"/>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Rectangle 60"/>
          <p:cNvSpPr/>
          <p:nvPr/>
        </p:nvSpPr>
        <p:spPr>
          <a:xfrm>
            <a:off x="3957969" y="4245143"/>
            <a:ext cx="327283" cy="461665"/>
          </a:xfrm>
          <a:prstGeom prst="rect">
            <a:avLst/>
          </a:prstGeom>
          <a:noFill/>
        </p:spPr>
        <p:txBody>
          <a:bodyPr wrap="none" lIns="91440" tIns="45720" rIns="91440" bIns="45720">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8707233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EarthCube Lose Ends</a:t>
            </a:r>
            <a:br>
              <a:rPr lang="en-US" dirty="0" smtClean="0"/>
            </a:br>
            <a:r>
              <a:rPr lang="en-US" sz="3600" dirty="0" smtClean="0"/>
              <a:t>(What Keeps Up At Night)</a:t>
            </a:r>
            <a:endParaRPr lang="en-US" sz="3600" dirty="0"/>
          </a:p>
        </p:txBody>
      </p:sp>
      <p:sp>
        <p:nvSpPr>
          <p:cNvPr id="3" name="Content Placeholder 2"/>
          <p:cNvSpPr>
            <a:spLocks noGrp="1"/>
          </p:cNvSpPr>
          <p:nvPr>
            <p:ph idx="1"/>
          </p:nvPr>
        </p:nvSpPr>
        <p:spPr>
          <a:xfrm>
            <a:off x="457200" y="1811850"/>
            <a:ext cx="8229600" cy="4525963"/>
          </a:xfrm>
        </p:spPr>
        <p:txBody>
          <a:bodyPr>
            <a:normAutofit fontScale="92500"/>
          </a:bodyPr>
          <a:lstStyle/>
          <a:p>
            <a:pPr>
              <a:spcBef>
                <a:spcPts val="1700"/>
              </a:spcBef>
            </a:pPr>
            <a:r>
              <a:rPr lang="en-US" dirty="0" smtClean="0"/>
              <a:t>What portfolio of activities are the necessary to engage the scientific community in the development/use of EarthCube?</a:t>
            </a:r>
          </a:p>
          <a:p>
            <a:pPr>
              <a:spcBef>
                <a:spcPts val="1700"/>
              </a:spcBef>
            </a:pPr>
            <a:r>
              <a:rPr lang="en-US" dirty="0" smtClean="0"/>
              <a:t>How can we effectively engage our sister agencies and international partners in the dialog?</a:t>
            </a:r>
          </a:p>
          <a:p>
            <a:pPr>
              <a:spcBef>
                <a:spcPts val="1700"/>
              </a:spcBef>
            </a:pPr>
            <a:r>
              <a:rPr lang="en-US" dirty="0" smtClean="0"/>
              <a:t>How can NSF be a more effective facilitator of collaborative dialogs among the geosciences?  </a:t>
            </a:r>
          </a:p>
          <a:p>
            <a:pPr>
              <a:spcBef>
                <a:spcPts val="1700"/>
              </a:spcBef>
            </a:pPr>
            <a:r>
              <a:rPr lang="en-US" dirty="0" smtClean="0"/>
              <a:t>How do you change the community culture?  </a:t>
            </a:r>
            <a:endParaRPr lang="en-US" dirty="0"/>
          </a:p>
        </p:txBody>
      </p:sp>
    </p:spTree>
    <p:extLst>
      <p:ext uri="{BB962C8B-B14F-4D97-AF65-F5344CB8AC3E}">
        <p14:creationId xmlns:p14="http://schemas.microsoft.com/office/powerpoint/2010/main" val="330631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1437057"/>
              </p:ext>
            </p:extLst>
          </p:nvPr>
        </p:nvGraphicFramePr>
        <p:xfrm>
          <a:off x="457200" y="450850"/>
          <a:ext cx="82296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01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67" y="2967335"/>
            <a:ext cx="847167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 and/or Comments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263482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57489351"/>
              </p:ext>
            </p:extLst>
          </p:nvPr>
        </p:nvGraphicFramePr>
        <p:xfrm>
          <a:off x="-25400" y="0"/>
          <a:ext cx="9169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5546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0" y="0"/>
            <a:ext cx="3924300" cy="69215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solidFill>
                  <a:srgbClr val="000000"/>
                </a:solidFill>
                <a:effectLst>
                  <a:outerShdw blurRad="50800" dist="38100" dir="2700000" algn="tl" rotWithShape="0">
                    <a:prstClr val="black">
                      <a:alpha val="40000"/>
                    </a:prstClr>
                  </a:outerShdw>
                </a:effectLst>
              </a:rPr>
              <a:t>Charrette</a:t>
            </a:r>
            <a:endParaRPr lang="en-US" b="1" dirty="0">
              <a:solidFill>
                <a:srgbClr val="000000"/>
              </a:solidFill>
              <a:effectLst>
                <a:outerShdw blurRad="50800" dist="38100" dir="2700000" algn="t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6767544"/>
              </p:ext>
            </p:extLst>
          </p:nvPr>
        </p:nvGraphicFramePr>
        <p:xfrm>
          <a:off x="457200" y="1076326"/>
          <a:ext cx="8229600" cy="504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7224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88334602"/>
              </p:ext>
            </p:extLst>
          </p:nvPr>
        </p:nvGraphicFramePr>
        <p:xfrm>
          <a:off x="722313" y="4406900"/>
          <a:ext cx="7772400" cy="136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323233571"/>
              </p:ext>
            </p:extLst>
          </p:nvPr>
        </p:nvGraphicFramePr>
        <p:xfrm>
          <a:off x="272256" y="3670300"/>
          <a:ext cx="8599488" cy="73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2005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50800"/>
            <a:ext cx="8229600" cy="949204"/>
          </a:xfrm>
        </p:spPr>
        <p:style>
          <a:lnRef idx="0">
            <a:schemeClr val="accent6"/>
          </a:lnRef>
          <a:fillRef idx="3">
            <a:schemeClr val="accent6"/>
          </a:fillRef>
          <a:effectRef idx="3">
            <a:schemeClr val="accent6"/>
          </a:effectRef>
          <a:fontRef idx="minor">
            <a:schemeClr val="lt1"/>
          </a:fontRef>
        </p:style>
        <p:txBody>
          <a:bodyPr/>
          <a:lstStyle/>
          <a:p>
            <a:r>
              <a:rPr lang="en-US" b="1" dirty="0" smtClean="0">
                <a:solidFill>
                  <a:srgbClr val="000000"/>
                </a:solidFill>
                <a:effectLst>
                  <a:outerShdw blurRad="50800" dist="38100" dir="2700000" algn="tl" rotWithShape="0">
                    <a:prstClr val="black">
                      <a:alpha val="40000"/>
                    </a:prstClr>
                  </a:outerShdw>
                </a:effectLst>
              </a:rPr>
              <a:t>Context &amp; Partnership</a:t>
            </a:r>
            <a:endParaRPr lang="en-US" b="1" dirty="0">
              <a:solidFill>
                <a:srgbClr val="000000"/>
              </a:solidFill>
              <a:effectLst>
                <a:outerShdw blurRad="50800" dist="38100" dir="2700000" algn="tl" rotWithShape="0">
                  <a:prstClr val="black">
                    <a:alpha val="40000"/>
                  </a:prstClr>
                </a:outerShdw>
              </a:effectLst>
            </a:endParaRPr>
          </a:p>
        </p:txBody>
      </p:sp>
      <p:sp>
        <p:nvSpPr>
          <p:cNvPr id="4" name="Content Placeholder 3"/>
          <p:cNvSpPr>
            <a:spLocks noGrp="1"/>
          </p:cNvSpPr>
          <p:nvPr>
            <p:ph sz="half" idx="2"/>
          </p:nvPr>
        </p:nvSpPr>
        <p:spPr>
          <a:xfrm>
            <a:off x="4442951" y="1014667"/>
            <a:ext cx="4297935" cy="5762672"/>
          </a:xfrm>
        </p:spPr>
        <p:style>
          <a:lnRef idx="0">
            <a:schemeClr val="accent4"/>
          </a:lnRef>
          <a:fillRef idx="3">
            <a:schemeClr val="accent4"/>
          </a:fillRef>
          <a:effectRef idx="3">
            <a:schemeClr val="accent4"/>
          </a:effectRef>
          <a:fontRef idx="minor">
            <a:schemeClr val="lt1"/>
          </a:fontRef>
        </p:style>
        <p:txBody>
          <a:bodyPr>
            <a:normAutofit fontScale="70000" lnSpcReduction="20000"/>
          </a:bodyPr>
          <a:lstStyle/>
          <a:p>
            <a:r>
              <a:rPr lang="en-US" sz="4000" b="1" dirty="0" err="1" smtClean="0">
                <a:solidFill>
                  <a:srgbClr val="000000"/>
                </a:solidFill>
                <a:effectLst>
                  <a:outerShdw blurRad="50800" dist="38100" dir="2700000" algn="tl" rotWithShape="0">
                    <a:prstClr val="black">
                      <a:alpha val="40000"/>
                    </a:prstClr>
                  </a:outerShdw>
                </a:effectLst>
              </a:rPr>
              <a:t>CyberInfrastructure</a:t>
            </a:r>
            <a:r>
              <a:rPr lang="en-US" sz="4000" b="1" dirty="0" smtClean="0">
                <a:solidFill>
                  <a:srgbClr val="000000"/>
                </a:solidFill>
                <a:effectLst>
                  <a:outerShdw blurRad="50800" dist="38100" dir="2700000" algn="tl" rotWithShape="0">
                    <a:prstClr val="black">
                      <a:alpha val="40000"/>
                    </a:prstClr>
                  </a:outerShdw>
                </a:effectLst>
              </a:rPr>
              <a:t> </a:t>
            </a:r>
            <a:r>
              <a:rPr lang="en-US" sz="4000" b="1" dirty="0">
                <a:solidFill>
                  <a:srgbClr val="000000"/>
                </a:solidFill>
                <a:effectLst>
                  <a:outerShdw blurRad="50800" dist="38100" dir="2700000" algn="tl" rotWithShape="0">
                    <a:prstClr val="black">
                      <a:alpha val="40000"/>
                    </a:prstClr>
                  </a:outerShdw>
                </a:effectLst>
              </a:rPr>
              <a:t>For the 21</a:t>
            </a:r>
            <a:r>
              <a:rPr lang="en-US" sz="4000" b="1" baseline="30000" dirty="0">
                <a:solidFill>
                  <a:srgbClr val="000000"/>
                </a:solidFill>
                <a:effectLst>
                  <a:outerShdw blurRad="50800" dist="38100" dir="2700000" algn="tl" rotWithShape="0">
                    <a:prstClr val="black">
                      <a:alpha val="40000"/>
                    </a:prstClr>
                  </a:outerShdw>
                </a:effectLst>
              </a:rPr>
              <a:t>st</a:t>
            </a:r>
            <a:r>
              <a:rPr lang="en-US" sz="4000" b="1" dirty="0">
                <a:solidFill>
                  <a:srgbClr val="000000"/>
                </a:solidFill>
                <a:effectLst>
                  <a:outerShdw blurRad="50800" dist="38100" dir="2700000" algn="tl" rotWithShape="0">
                    <a:prstClr val="black">
                      <a:alpha val="40000"/>
                    </a:prstClr>
                  </a:outerShdw>
                </a:effectLst>
              </a:rPr>
              <a:t> </a:t>
            </a:r>
            <a:r>
              <a:rPr lang="en-US" sz="4000" b="1" dirty="0" smtClean="0">
                <a:solidFill>
                  <a:srgbClr val="000000"/>
                </a:solidFill>
                <a:effectLst>
                  <a:outerShdw blurRad="50800" dist="38100" dir="2700000" algn="tl" rotWithShape="0">
                    <a:prstClr val="black">
                      <a:alpha val="40000"/>
                    </a:prstClr>
                  </a:outerShdw>
                </a:effectLst>
              </a:rPr>
              <a:t>Century (CI</a:t>
            </a:r>
            <a:r>
              <a:rPr lang="en-US" sz="4000" b="1" dirty="0" smtClean="0">
                <a:solidFill>
                  <a:srgbClr val="000000"/>
                </a:solidFill>
              </a:rPr>
              <a:t>F21)</a:t>
            </a:r>
            <a:endParaRPr lang="en-US" sz="4000" b="1" dirty="0">
              <a:solidFill>
                <a:srgbClr val="000000"/>
              </a:solidFill>
            </a:endParaRPr>
          </a:p>
          <a:p>
            <a:pPr lvl="1">
              <a:lnSpc>
                <a:spcPct val="110000"/>
              </a:lnSpc>
              <a:spcBef>
                <a:spcPts val="1100"/>
              </a:spcBef>
            </a:pPr>
            <a:r>
              <a:rPr lang="en-US" sz="2400" dirty="0">
                <a:solidFill>
                  <a:srgbClr val="000000"/>
                </a:solidFill>
              </a:rPr>
              <a:t>Builds national infrastructure for S&amp;</a:t>
            </a:r>
            <a:r>
              <a:rPr lang="en-US" sz="2400" dirty="0" smtClean="0">
                <a:solidFill>
                  <a:srgbClr val="000000"/>
                </a:solidFill>
              </a:rPr>
              <a:t>E</a:t>
            </a:r>
            <a:endParaRPr lang="en-US" sz="2400" dirty="0">
              <a:solidFill>
                <a:srgbClr val="000000"/>
              </a:solidFill>
            </a:endParaRPr>
          </a:p>
          <a:p>
            <a:pPr lvl="1">
              <a:lnSpc>
                <a:spcPct val="110000"/>
              </a:lnSpc>
              <a:spcBef>
                <a:spcPts val="1100"/>
              </a:spcBef>
            </a:pPr>
            <a:r>
              <a:rPr lang="en-US" sz="2400" dirty="0">
                <a:solidFill>
                  <a:srgbClr val="000000"/>
                </a:solidFill>
              </a:rPr>
              <a:t>Leverages common methods, approaches, and applications – focus on </a:t>
            </a:r>
            <a:r>
              <a:rPr lang="en-US" sz="2400" dirty="0" smtClean="0">
                <a:solidFill>
                  <a:srgbClr val="000000"/>
                </a:solidFill>
              </a:rPr>
              <a:t>interoperability</a:t>
            </a:r>
            <a:endParaRPr lang="en-US" sz="2400" dirty="0">
              <a:solidFill>
                <a:srgbClr val="000000"/>
              </a:solidFill>
            </a:endParaRPr>
          </a:p>
          <a:p>
            <a:pPr lvl="1">
              <a:lnSpc>
                <a:spcPct val="110000"/>
              </a:lnSpc>
              <a:spcBef>
                <a:spcPts val="1100"/>
              </a:spcBef>
            </a:pPr>
            <a:r>
              <a:rPr lang="en-US" sz="2400" dirty="0">
                <a:solidFill>
                  <a:srgbClr val="000000"/>
                </a:solidFill>
              </a:rPr>
              <a:t>Catalyzes other CI investments across NSF</a:t>
            </a:r>
          </a:p>
          <a:p>
            <a:pPr lvl="2">
              <a:lnSpc>
                <a:spcPct val="110000"/>
              </a:lnSpc>
              <a:spcBef>
                <a:spcPts val="1100"/>
              </a:spcBef>
            </a:pPr>
            <a:r>
              <a:rPr lang="en-US" sz="2400" dirty="0">
                <a:solidFill>
                  <a:srgbClr val="000000"/>
                </a:solidFill>
              </a:rPr>
              <a:t>Provides focus and is a vehicle for coordinating efforts and </a:t>
            </a:r>
            <a:r>
              <a:rPr lang="en-US" sz="2400" dirty="0" smtClean="0">
                <a:solidFill>
                  <a:srgbClr val="000000"/>
                </a:solidFill>
              </a:rPr>
              <a:t>programs</a:t>
            </a:r>
            <a:endParaRPr lang="en-US" sz="2400" dirty="0">
              <a:solidFill>
                <a:srgbClr val="000000"/>
              </a:solidFill>
            </a:endParaRPr>
          </a:p>
          <a:p>
            <a:pPr lvl="1">
              <a:lnSpc>
                <a:spcPct val="110000"/>
              </a:lnSpc>
              <a:spcBef>
                <a:spcPts val="1100"/>
              </a:spcBef>
            </a:pPr>
            <a:r>
              <a:rPr lang="en-US" sz="2400" dirty="0">
                <a:solidFill>
                  <a:srgbClr val="000000"/>
                </a:solidFill>
              </a:rPr>
              <a:t>Based upon a shared governance model involving every directorate and office </a:t>
            </a:r>
          </a:p>
          <a:p>
            <a:pPr lvl="1">
              <a:lnSpc>
                <a:spcPct val="110000"/>
              </a:lnSpc>
              <a:spcBef>
                <a:spcPts val="1100"/>
              </a:spcBef>
            </a:pPr>
            <a:r>
              <a:rPr lang="en-US" sz="2400" dirty="0">
                <a:solidFill>
                  <a:srgbClr val="000000"/>
                </a:solidFill>
              </a:rPr>
              <a:t>Managed as a coherent program by </a:t>
            </a:r>
            <a:r>
              <a:rPr lang="en-US" sz="2400" dirty="0" smtClean="0">
                <a:solidFill>
                  <a:srgbClr val="000000"/>
                </a:solidFill>
              </a:rPr>
              <a:t>OCI</a:t>
            </a:r>
            <a:br>
              <a:rPr lang="en-US" sz="2400" dirty="0" smtClean="0">
                <a:solidFill>
                  <a:srgbClr val="000000"/>
                </a:solidFill>
              </a:rPr>
            </a:br>
            <a:endParaRPr lang="en-US" sz="2400" dirty="0">
              <a:solidFill>
                <a:srgbClr val="000000"/>
              </a:solidFill>
            </a:endParaRPr>
          </a:p>
          <a:p>
            <a:r>
              <a:rPr lang="en-US" b="1" dirty="0">
                <a:solidFill>
                  <a:srgbClr val="000000"/>
                </a:solidFill>
              </a:rPr>
              <a:t>EarthCube is GEO contribution to </a:t>
            </a:r>
            <a:r>
              <a:rPr lang="en-US" b="1" dirty="0" smtClean="0">
                <a:solidFill>
                  <a:srgbClr val="000000"/>
                </a:solidFill>
              </a:rPr>
              <a:t>CIF21</a:t>
            </a:r>
          </a:p>
          <a:p>
            <a:pPr marL="0" indent="0">
              <a:buNone/>
            </a:pPr>
            <a:endParaRPr lang="en-US" b="1" dirty="0"/>
          </a:p>
          <a:p>
            <a:endParaRPr lang="en-US" dirty="0"/>
          </a:p>
        </p:txBody>
      </p:sp>
      <p:sp>
        <p:nvSpPr>
          <p:cNvPr id="5" name="Content Placeholder 4"/>
          <p:cNvSpPr>
            <a:spLocks noGrp="1"/>
          </p:cNvSpPr>
          <p:nvPr>
            <p:ph sz="quarter" idx="4294967295"/>
          </p:nvPr>
        </p:nvSpPr>
        <p:spPr>
          <a:xfrm>
            <a:off x="274436" y="1022906"/>
            <a:ext cx="4149090" cy="5754433"/>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p>
            <a:r>
              <a:rPr lang="en-US" sz="2800" b="1" dirty="0" smtClean="0">
                <a:solidFill>
                  <a:schemeClr val="tx1"/>
                </a:solidFill>
                <a:effectLst>
                  <a:outerShdw blurRad="50800" dist="38100" dir="2700000" algn="tl" rotWithShape="0">
                    <a:prstClr val="black">
                      <a:alpha val="40000"/>
                    </a:prstClr>
                  </a:outerShdw>
                </a:effectLst>
              </a:rPr>
              <a:t>GEO is increasing “born-digital”</a:t>
            </a:r>
          </a:p>
          <a:p>
            <a:endParaRPr lang="en-US" dirty="0"/>
          </a:p>
          <a:p>
            <a:endParaRPr lang="en-US" dirty="0" smtClean="0"/>
          </a:p>
          <a:p>
            <a:pPr>
              <a:buClr>
                <a:schemeClr val="tx1"/>
              </a:buClr>
            </a:pPr>
            <a:r>
              <a:rPr lang="en-US" dirty="0"/>
              <a:t> </a:t>
            </a:r>
            <a:r>
              <a:rPr lang="en-US" dirty="0" smtClean="0"/>
              <a:t>     </a:t>
            </a:r>
          </a:p>
          <a:p>
            <a:endParaRPr lang="en-US" dirty="0"/>
          </a:p>
          <a:p>
            <a:endParaRPr lang="en-US" dirty="0" smtClean="0"/>
          </a:p>
          <a:p>
            <a:endParaRPr lang="en-US" dirty="0"/>
          </a:p>
          <a:p>
            <a:pPr>
              <a:buClr>
                <a:schemeClr val="tx1"/>
              </a:buClr>
            </a:pPr>
            <a:r>
              <a:rPr lang="en-US" dirty="0" smtClean="0"/>
              <a:t> </a:t>
            </a:r>
          </a:p>
          <a:p>
            <a:pPr marL="0" indent="0">
              <a:buNone/>
            </a:pPr>
            <a:r>
              <a:rPr lang="en-US" dirty="0" smtClean="0"/>
              <a:t> </a:t>
            </a:r>
            <a:endParaRPr lang="en-US" dirty="0"/>
          </a:p>
        </p:txBody>
      </p:sp>
      <p:grpSp>
        <p:nvGrpSpPr>
          <p:cNvPr id="6" name="Group 5"/>
          <p:cNvGrpSpPr>
            <a:grpSpLocks noChangeAspect="1"/>
          </p:cNvGrpSpPr>
          <p:nvPr/>
        </p:nvGrpSpPr>
        <p:grpSpPr>
          <a:xfrm>
            <a:off x="787899" y="2129380"/>
            <a:ext cx="3085071" cy="2089996"/>
            <a:chOff x="-228600" y="152400"/>
            <a:chExt cx="9170988" cy="6212940"/>
          </a:xfrm>
        </p:grpSpPr>
        <p:grpSp>
          <p:nvGrpSpPr>
            <p:cNvPr id="7" name="Group 20"/>
            <p:cNvGrpSpPr>
              <a:grpSpLocks noChangeAspect="1"/>
            </p:cNvGrpSpPr>
            <p:nvPr/>
          </p:nvGrpSpPr>
          <p:grpSpPr bwMode="auto">
            <a:xfrm>
              <a:off x="-228600" y="193675"/>
              <a:ext cx="3276600" cy="2339785"/>
              <a:chOff x="-228600" y="0"/>
              <a:chExt cx="3276600" cy="2543454"/>
            </a:xfrm>
          </p:grpSpPr>
          <p:pic>
            <p:nvPicPr>
              <p:cNvPr id="26" name="Content Placeholder 3" descr="PF1405_sea-ice2000_h.jpg"/>
              <p:cNvPicPr>
                <a:picLocks noChangeAspect="1"/>
              </p:cNvPicPr>
              <p:nvPr/>
            </p:nvPicPr>
            <p:blipFill>
              <a:blip r:embed="rId2" cstate="print"/>
              <a:srcRect l="-13959" r="-13959"/>
              <a:stretch>
                <a:fillRect/>
              </a:stretch>
            </p:blipFill>
            <p:spPr bwMode="auto">
              <a:xfrm>
                <a:off x="-228600" y="739588"/>
                <a:ext cx="2527300" cy="1317812"/>
              </a:xfrm>
              <a:prstGeom prst="rect">
                <a:avLst/>
              </a:prstGeom>
              <a:noFill/>
              <a:ln w="9525">
                <a:noFill/>
                <a:miter lim="800000"/>
                <a:headEnd/>
                <a:tailEnd/>
              </a:ln>
            </p:spPr>
          </p:pic>
          <p:sp>
            <p:nvSpPr>
              <p:cNvPr id="27" name="Rectangle 26"/>
              <p:cNvSpPr>
                <a:spLocks noChangeAspect="1"/>
              </p:cNvSpPr>
              <p:nvPr/>
            </p:nvSpPr>
            <p:spPr>
              <a:xfrm>
                <a:off x="-9524" y="1801829"/>
                <a:ext cx="3057524" cy="741625"/>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smtClean="0"/>
                  <a:t>Arctic Sea Ice</a:t>
                </a:r>
                <a:endParaRPr lang="en-US" sz="800" dirty="0"/>
              </a:p>
            </p:txBody>
          </p:sp>
          <p:pic>
            <p:nvPicPr>
              <p:cNvPr id="28" name="Content Placeholder 3"/>
              <p:cNvPicPr>
                <a:picLocks noChangeAspect="1"/>
              </p:cNvPicPr>
              <p:nvPr/>
            </p:nvPicPr>
            <p:blipFill>
              <a:blip r:embed="rId3" cstate="print"/>
              <a:srcRect/>
              <a:stretch>
                <a:fillRect/>
              </a:stretch>
            </p:blipFill>
            <p:spPr bwMode="auto">
              <a:xfrm>
                <a:off x="1371600" y="0"/>
                <a:ext cx="1647825" cy="1071652"/>
              </a:xfrm>
              <a:prstGeom prst="rect">
                <a:avLst/>
              </a:prstGeom>
              <a:noFill/>
              <a:ln w="9525" cap="flat" cmpd="sng" algn="ctr">
                <a:noFill/>
                <a:prstDash val="solid"/>
                <a:miter lim="800000"/>
                <a:headEnd/>
                <a:tailEnd/>
              </a:ln>
              <a:effectLst>
                <a:outerShdw blurRad="40000" dist="20000" dir="5400000" rotWithShape="0">
                  <a:srgbClr val="000000">
                    <a:alpha val="38000"/>
                  </a:srgbClr>
                </a:outerShdw>
              </a:effectLst>
            </p:spPr>
          </p:pic>
        </p:grpSp>
        <p:grpSp>
          <p:nvGrpSpPr>
            <p:cNvPr id="8" name="Group 16"/>
            <p:cNvGrpSpPr>
              <a:grpSpLocks noChangeAspect="1"/>
            </p:cNvGrpSpPr>
            <p:nvPr/>
          </p:nvGrpSpPr>
          <p:grpSpPr bwMode="auto">
            <a:xfrm>
              <a:off x="3295650" y="182563"/>
              <a:ext cx="2800350" cy="2353277"/>
              <a:chOff x="-76200" y="-152400"/>
              <a:chExt cx="9333615" cy="7843076"/>
            </a:xfrm>
          </p:grpSpPr>
          <p:pic>
            <p:nvPicPr>
              <p:cNvPr id="24" name="Picture 23" descr="PF2223_ooimap_h.jpg"/>
              <p:cNvPicPr>
                <a:picLocks noChangeAspect="1"/>
              </p:cNvPicPr>
              <p:nvPr/>
            </p:nvPicPr>
            <p:blipFill>
              <a:blip r:embed="rId4" cstate="print"/>
              <a:srcRect b="17572"/>
              <a:stretch>
                <a:fillRect/>
              </a:stretch>
            </p:blipFill>
            <p:spPr>
              <a:xfrm>
                <a:off x="-76200" y="-152400"/>
                <a:ext cx="9333615" cy="6553200"/>
              </a:xfrm>
              <a:prstGeom prst="rect">
                <a:avLst/>
              </a:prstGeom>
              <a:effectLst>
                <a:softEdge rad="63500"/>
              </a:effectLst>
            </p:spPr>
          </p:pic>
          <p:sp>
            <p:nvSpPr>
              <p:cNvPr id="25" name="Rectangle 24"/>
              <p:cNvSpPr/>
              <p:nvPr/>
            </p:nvSpPr>
            <p:spPr>
              <a:xfrm>
                <a:off x="-2128" y="5416887"/>
                <a:ext cx="9148425" cy="2273789"/>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a:t>Oceans</a:t>
                </a:r>
              </a:p>
            </p:txBody>
          </p:sp>
        </p:grpSp>
        <p:pic>
          <p:nvPicPr>
            <p:cNvPr id="9" name="Picture 14" descr="ooi.JPG"/>
            <p:cNvPicPr>
              <a:picLocks noChangeAspect="1"/>
            </p:cNvPicPr>
            <p:nvPr/>
          </p:nvPicPr>
          <p:blipFill>
            <a:blip r:embed="rId5" cstate="print"/>
            <a:srcRect/>
            <a:stretch>
              <a:fillRect/>
            </a:stretch>
          </p:blipFill>
          <p:spPr bwMode="auto">
            <a:xfrm>
              <a:off x="3505200" y="1676400"/>
              <a:ext cx="400050" cy="182563"/>
            </a:xfrm>
            <a:prstGeom prst="rect">
              <a:avLst/>
            </a:prstGeom>
            <a:noFill/>
            <a:ln w="9525">
              <a:noFill/>
              <a:miter lim="800000"/>
              <a:headEnd/>
              <a:tailEnd/>
            </a:ln>
          </p:spPr>
        </p:pic>
        <p:grpSp>
          <p:nvGrpSpPr>
            <p:cNvPr id="10" name="Group 21"/>
            <p:cNvGrpSpPr>
              <a:grpSpLocks noChangeAspect="1"/>
            </p:cNvGrpSpPr>
            <p:nvPr/>
          </p:nvGrpSpPr>
          <p:grpSpPr bwMode="auto">
            <a:xfrm>
              <a:off x="0" y="4114799"/>
              <a:ext cx="2795588" cy="2049270"/>
              <a:chOff x="175136" y="13242579"/>
              <a:chExt cx="9220200" cy="7912752"/>
            </a:xfrm>
          </p:grpSpPr>
          <p:pic>
            <p:nvPicPr>
              <p:cNvPr id="21" name="Picture 2"/>
              <p:cNvPicPr>
                <a:picLocks noChangeAspect="1" noChangeArrowheads="1"/>
              </p:cNvPicPr>
              <p:nvPr/>
            </p:nvPicPr>
            <p:blipFill>
              <a:blip r:embed="rId6" cstate="print"/>
              <a:srcRect/>
              <a:stretch>
                <a:fillRect/>
              </a:stretch>
            </p:blipFill>
            <p:spPr bwMode="auto">
              <a:xfrm>
                <a:off x="175136" y="13248711"/>
                <a:ext cx="9209728" cy="69388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22" name="Rectangle 21"/>
              <p:cNvSpPr/>
              <p:nvPr/>
            </p:nvSpPr>
            <p:spPr>
              <a:xfrm>
                <a:off x="175136" y="18521032"/>
                <a:ext cx="9220200" cy="2634299"/>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a:t>Water</a:t>
                </a:r>
              </a:p>
            </p:txBody>
          </p:sp>
          <p:pic>
            <p:nvPicPr>
              <p:cNvPr id="23" name="f8bda9c5-fc1c-403d-acb2-0eb5147d64a4" descr="CA854E1A-C8CF-484D-AB5C-A2B6334947A7"/>
              <p:cNvPicPr>
                <a:picLocks noChangeAspect="1" noChangeArrowheads="1"/>
              </p:cNvPicPr>
              <p:nvPr/>
            </p:nvPicPr>
            <p:blipFill>
              <a:blip r:embed="rId7" cstate="print"/>
              <a:srcRect r="29199"/>
              <a:stretch>
                <a:fillRect/>
              </a:stretch>
            </p:blipFill>
            <p:spPr bwMode="auto">
              <a:xfrm>
                <a:off x="2939625" y="13242579"/>
                <a:ext cx="6440002" cy="91333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grpSp>
        <p:grpSp>
          <p:nvGrpSpPr>
            <p:cNvPr id="11" name="Group 27"/>
            <p:cNvGrpSpPr>
              <a:grpSpLocks noChangeAspect="1"/>
            </p:cNvGrpSpPr>
            <p:nvPr/>
          </p:nvGrpSpPr>
          <p:grpSpPr bwMode="auto">
            <a:xfrm>
              <a:off x="2990850" y="4005264"/>
              <a:ext cx="2800350" cy="2186587"/>
              <a:chOff x="9670516" y="14164027"/>
              <a:chExt cx="9209051" cy="7188885"/>
            </a:xfrm>
          </p:grpSpPr>
          <p:pic>
            <p:nvPicPr>
              <p:cNvPr id="19" name="Picture 26"/>
              <p:cNvPicPr>
                <a:picLocks noChangeAspect="1"/>
              </p:cNvPicPr>
              <p:nvPr/>
            </p:nvPicPr>
            <p:blipFill>
              <a:blip r:embed="rId8" cstate="print"/>
              <a:srcRect/>
              <a:stretch>
                <a:fillRect/>
              </a:stretch>
            </p:blipFill>
            <p:spPr bwMode="auto">
              <a:xfrm>
                <a:off x="9670516" y="14164027"/>
                <a:ext cx="9209051" cy="6306133"/>
              </a:xfrm>
              <a:prstGeom prst="rect">
                <a:avLst/>
              </a:prstGeom>
              <a:noFill/>
              <a:ln w="9525">
                <a:noFill/>
                <a:miter lim="800000"/>
                <a:headEnd/>
                <a:tailEnd/>
              </a:ln>
            </p:spPr>
          </p:pic>
          <p:sp>
            <p:nvSpPr>
              <p:cNvPr id="20" name="Rectangle 19"/>
              <p:cNvSpPr/>
              <p:nvPr/>
            </p:nvSpPr>
            <p:spPr>
              <a:xfrm>
                <a:off x="9670516" y="19109900"/>
                <a:ext cx="9146402" cy="2243012"/>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a:t>Satellites</a:t>
                </a:r>
              </a:p>
            </p:txBody>
          </p:sp>
        </p:grpSp>
        <p:grpSp>
          <p:nvGrpSpPr>
            <p:cNvPr id="12" name="Group 28"/>
            <p:cNvGrpSpPr>
              <a:grpSpLocks noChangeAspect="1"/>
            </p:cNvGrpSpPr>
            <p:nvPr/>
          </p:nvGrpSpPr>
          <p:grpSpPr bwMode="auto">
            <a:xfrm>
              <a:off x="6019800" y="3733799"/>
              <a:ext cx="2882900" cy="2631541"/>
              <a:chOff x="19629781" y="13417823"/>
              <a:chExt cx="9399743" cy="8581116"/>
            </a:xfrm>
          </p:grpSpPr>
          <p:pic>
            <p:nvPicPr>
              <p:cNvPr id="17" name="Picture 33"/>
              <p:cNvPicPr>
                <a:picLocks noChangeAspect="1"/>
              </p:cNvPicPr>
              <p:nvPr/>
            </p:nvPicPr>
            <p:blipFill>
              <a:blip r:embed="rId9" cstate="print"/>
              <a:srcRect b="3281"/>
              <a:stretch>
                <a:fillRect/>
              </a:stretch>
            </p:blipFill>
            <p:spPr bwMode="auto">
              <a:xfrm>
                <a:off x="23356955" y="13417823"/>
                <a:ext cx="5672569" cy="5486401"/>
              </a:xfrm>
              <a:prstGeom prst="rect">
                <a:avLst/>
              </a:prstGeom>
              <a:noFill/>
              <a:ln w="9525">
                <a:noFill/>
                <a:miter lim="800000"/>
                <a:headEnd/>
                <a:tailEnd/>
              </a:ln>
            </p:spPr>
          </p:pic>
          <p:pic>
            <p:nvPicPr>
              <p:cNvPr id="18" name="Picture 34"/>
              <p:cNvPicPr>
                <a:picLocks noChangeAspect="1"/>
              </p:cNvPicPr>
              <p:nvPr/>
            </p:nvPicPr>
            <p:blipFill>
              <a:blip r:embed="rId10" cstate="print"/>
              <a:srcRect/>
              <a:stretch>
                <a:fillRect/>
              </a:stretch>
            </p:blipFill>
            <p:spPr bwMode="auto">
              <a:xfrm>
                <a:off x="19878259" y="16399566"/>
                <a:ext cx="3511539" cy="3255264"/>
              </a:xfrm>
              <a:prstGeom prst="rect">
                <a:avLst/>
              </a:prstGeom>
              <a:noFill/>
              <a:ln w="9525">
                <a:noFill/>
                <a:miter lim="800000"/>
                <a:headEnd/>
                <a:tailEnd/>
              </a:ln>
            </p:spPr>
          </p:pic>
          <p:sp>
            <p:nvSpPr>
              <p:cNvPr id="16" name="Rectangle 15"/>
              <p:cNvSpPr/>
              <p:nvPr/>
            </p:nvSpPr>
            <p:spPr>
              <a:xfrm>
                <a:off x="19629781" y="18503000"/>
                <a:ext cx="9146120" cy="3495939"/>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a:t>Earth System Modeling</a:t>
                </a:r>
              </a:p>
            </p:txBody>
          </p:sp>
        </p:grpSp>
        <p:sp>
          <p:nvSpPr>
            <p:cNvPr id="13" name="Rectangle 12"/>
            <p:cNvSpPr>
              <a:spLocks noChangeAspect="1"/>
            </p:cNvSpPr>
            <p:nvPr/>
          </p:nvSpPr>
          <p:spPr>
            <a:xfrm>
              <a:off x="228600" y="2723718"/>
              <a:ext cx="8686801" cy="877164"/>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1200" dirty="0" smtClean="0"/>
                <a:t>The Science Context</a:t>
              </a:r>
              <a:endParaRPr lang="en-US" sz="1200" b="1" dirty="0"/>
            </a:p>
          </p:txBody>
        </p:sp>
        <p:pic>
          <p:nvPicPr>
            <p:cNvPr id="14" name="Picture 28"/>
            <p:cNvPicPr>
              <a:picLocks noChangeAspect="1"/>
            </p:cNvPicPr>
            <p:nvPr/>
          </p:nvPicPr>
          <p:blipFill>
            <a:blip r:embed="rId11" cstate="print"/>
            <a:srcRect/>
            <a:stretch>
              <a:fillRect/>
            </a:stretch>
          </p:blipFill>
          <p:spPr bwMode="auto">
            <a:xfrm>
              <a:off x="6477000" y="152400"/>
              <a:ext cx="2078038" cy="2103438"/>
            </a:xfrm>
            <a:prstGeom prst="rect">
              <a:avLst/>
            </a:prstGeom>
            <a:noFill/>
            <a:ln w="9525">
              <a:noFill/>
              <a:miter lim="800000"/>
              <a:headEnd/>
              <a:tailEnd/>
            </a:ln>
          </p:spPr>
        </p:pic>
        <p:sp>
          <p:nvSpPr>
            <p:cNvPr id="15" name="Rectangle 14"/>
            <p:cNvSpPr/>
            <p:nvPr/>
          </p:nvSpPr>
          <p:spPr>
            <a:xfrm>
              <a:off x="6172200" y="1582476"/>
              <a:ext cx="2770188" cy="1072088"/>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800" dirty="0" err="1"/>
                <a:t>EarthScope</a:t>
              </a:r>
              <a:r>
                <a:rPr lang="en-US" sz="800" dirty="0"/>
                <a:t> </a:t>
              </a:r>
              <a:r>
                <a:rPr lang="en-US" sz="800" dirty="0" smtClean="0"/>
                <a:t>Observatory</a:t>
              </a:r>
              <a:endParaRPr lang="en-US" sz="800" dirty="0"/>
            </a:p>
          </p:txBody>
        </p:sp>
      </p:grpSp>
      <p:pic>
        <p:nvPicPr>
          <p:cNvPr id="30" name="Picture Placeholder 9" descr="geovision_cover.bmp"/>
          <p:cNvPicPr>
            <a:picLocks noChangeAspect="1"/>
          </p:cNvPicPr>
          <p:nvPr/>
        </p:nvPicPr>
        <p:blipFill>
          <a:blip r:embed="rId12" cstate="print"/>
          <a:srcRect/>
          <a:stretch>
            <a:fillRect/>
          </a:stretch>
        </p:blipFill>
        <p:spPr>
          <a:xfrm>
            <a:off x="822315" y="4549580"/>
            <a:ext cx="1271011" cy="1650565"/>
          </a:xfrm>
          <a:prstGeom prst="rect">
            <a:avLst/>
          </a:prstGeom>
          <a:effectLst>
            <a:softEdge rad="112500"/>
          </a:effectLst>
        </p:spPr>
      </p:pic>
      <p:grpSp>
        <p:nvGrpSpPr>
          <p:cNvPr id="31" name="Group 14"/>
          <p:cNvGrpSpPr>
            <a:grpSpLocks noChangeAspect="1"/>
          </p:cNvGrpSpPr>
          <p:nvPr/>
        </p:nvGrpSpPr>
        <p:grpSpPr bwMode="auto">
          <a:xfrm>
            <a:off x="2053765" y="4371344"/>
            <a:ext cx="2389186" cy="2231134"/>
            <a:chOff x="2310505" y="1726556"/>
            <a:chExt cx="4684525" cy="4374916"/>
          </a:xfrm>
        </p:grpSpPr>
        <p:sp>
          <p:nvSpPr>
            <p:cNvPr id="32" name="Freeform 31"/>
            <p:cNvSpPr>
              <a:spLocks noChangeAspect="1"/>
            </p:cNvSpPr>
            <p:nvPr/>
          </p:nvSpPr>
          <p:spPr>
            <a:xfrm>
              <a:off x="3429000" y="2769283"/>
              <a:ext cx="2286000" cy="2286000"/>
            </a:xfrm>
            <a:custGeom>
              <a:avLst/>
              <a:gdLst>
                <a:gd name="connsiteX0" fmla="*/ 0 w 2603312"/>
                <a:gd name="connsiteY0" fmla="*/ 1301656 h 2603312"/>
                <a:gd name="connsiteX1" fmla="*/ 381248 w 2603312"/>
                <a:gd name="connsiteY1" fmla="*/ 381246 h 2603312"/>
                <a:gd name="connsiteX2" fmla="*/ 1301659 w 2603312"/>
                <a:gd name="connsiteY2" fmla="*/ 1 h 2603312"/>
                <a:gd name="connsiteX3" fmla="*/ 2222069 w 2603312"/>
                <a:gd name="connsiteY3" fmla="*/ 381249 h 2603312"/>
                <a:gd name="connsiteX4" fmla="*/ 2603314 w 2603312"/>
                <a:gd name="connsiteY4" fmla="*/ 1301660 h 2603312"/>
                <a:gd name="connsiteX5" fmla="*/ 2222068 w 2603312"/>
                <a:gd name="connsiteY5" fmla="*/ 2222070 h 2603312"/>
                <a:gd name="connsiteX6" fmla="*/ 1301658 w 2603312"/>
                <a:gd name="connsiteY6" fmla="*/ 2603316 h 2603312"/>
                <a:gd name="connsiteX7" fmla="*/ 381248 w 2603312"/>
                <a:gd name="connsiteY7" fmla="*/ 2222069 h 2603312"/>
                <a:gd name="connsiteX8" fmla="*/ 3 w 2603312"/>
                <a:gd name="connsiteY8" fmla="*/ 1301659 h 2603312"/>
                <a:gd name="connsiteX9" fmla="*/ 0 w 2603312"/>
                <a:gd name="connsiteY9" fmla="*/ 1301656 h 260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312" h="2603312">
                  <a:moveTo>
                    <a:pt x="0" y="1301656"/>
                  </a:moveTo>
                  <a:cubicBezTo>
                    <a:pt x="0" y="956435"/>
                    <a:pt x="137139" y="625354"/>
                    <a:pt x="381248" y="381246"/>
                  </a:cubicBezTo>
                  <a:cubicBezTo>
                    <a:pt x="625356" y="137138"/>
                    <a:pt x="956438" y="1"/>
                    <a:pt x="1301659" y="1"/>
                  </a:cubicBezTo>
                  <a:cubicBezTo>
                    <a:pt x="1646880" y="1"/>
                    <a:pt x="1977961" y="137140"/>
                    <a:pt x="2222069" y="381249"/>
                  </a:cubicBezTo>
                  <a:cubicBezTo>
                    <a:pt x="2466177" y="625357"/>
                    <a:pt x="2603314" y="956439"/>
                    <a:pt x="2603314" y="1301660"/>
                  </a:cubicBezTo>
                  <a:cubicBezTo>
                    <a:pt x="2603314" y="1646881"/>
                    <a:pt x="2466176" y="1977962"/>
                    <a:pt x="2222068" y="2222070"/>
                  </a:cubicBezTo>
                  <a:cubicBezTo>
                    <a:pt x="1977960" y="2466178"/>
                    <a:pt x="1646878" y="2603316"/>
                    <a:pt x="1301658" y="2603316"/>
                  </a:cubicBezTo>
                  <a:cubicBezTo>
                    <a:pt x="956437" y="2603316"/>
                    <a:pt x="625356" y="2466177"/>
                    <a:pt x="381248" y="2222069"/>
                  </a:cubicBezTo>
                  <a:cubicBezTo>
                    <a:pt x="137140" y="1977961"/>
                    <a:pt x="2" y="1646879"/>
                    <a:pt x="3" y="1301659"/>
                  </a:cubicBezTo>
                  <a:lnTo>
                    <a:pt x="0" y="1301656"/>
                  </a:lnTo>
                  <a:close/>
                </a:path>
              </a:pathLst>
            </a:cu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lIns="415536" tIns="415536" rIns="415536" bIns="415536" anchor="ctr"/>
            <a:lstStyle/>
            <a:p>
              <a:pPr algn="ctr" defTabSz="1200150">
                <a:lnSpc>
                  <a:spcPct val="90000"/>
                </a:lnSpc>
                <a:spcAft>
                  <a:spcPct val="35000"/>
                </a:spcAft>
                <a:defRPr/>
              </a:pPr>
              <a:r>
                <a:rPr lang="en-US" sz="600" b="1" dirty="0">
                  <a:solidFill>
                    <a:schemeClr val="tx1"/>
                  </a:solidFill>
                  <a:effectLst>
                    <a:outerShdw blurRad="38100" dist="38100" dir="2700000" algn="tl">
                      <a:srgbClr val="575F6D"/>
                    </a:outerShdw>
                  </a:effectLst>
                  <a:latin typeface="Arial" charset="0"/>
                </a:rPr>
                <a:t>GEO</a:t>
              </a:r>
              <a:r>
                <a:rPr lang="en-US" sz="600" b="1" dirty="0" smtClean="0">
                  <a:solidFill>
                    <a:schemeClr val="tx1"/>
                  </a:solidFill>
                  <a:effectLst>
                    <a:outerShdw blurRad="38100" dist="38100" dir="2700000" algn="tl">
                      <a:srgbClr val="575F6D"/>
                    </a:outerShdw>
                  </a:effectLst>
                  <a:latin typeface="Arial" charset="0"/>
                </a:rPr>
                <a:t> CI</a:t>
              </a:r>
              <a:endParaRPr lang="en-US" sz="600" b="1" dirty="0">
                <a:solidFill>
                  <a:schemeClr val="tx1"/>
                </a:solidFill>
                <a:effectLst>
                  <a:outerShdw blurRad="38100" dist="38100" dir="2700000" algn="tl">
                    <a:srgbClr val="575F6D"/>
                  </a:outerShdw>
                </a:effectLst>
                <a:latin typeface="Arial" charset="0"/>
              </a:endParaRPr>
            </a:p>
          </p:txBody>
        </p:sp>
        <p:sp>
          <p:nvSpPr>
            <p:cNvPr id="33" name="Freeform 32"/>
            <p:cNvSpPr>
              <a:spLocks noChangeAspect="1"/>
            </p:cNvSpPr>
            <p:nvPr/>
          </p:nvSpPr>
          <p:spPr>
            <a:xfrm>
              <a:off x="3921171" y="1726556"/>
              <a:ext cx="1615353" cy="1615353"/>
            </a:xfrm>
            <a:custGeom>
              <a:avLst/>
              <a:gdLst>
                <a:gd name="connsiteX0" fmla="*/ 0 w 1301656"/>
                <a:gd name="connsiteY0" fmla="*/ 650828 h 1301656"/>
                <a:gd name="connsiteX1" fmla="*/ 190624 w 1301656"/>
                <a:gd name="connsiteY1" fmla="*/ 190623 h 1301656"/>
                <a:gd name="connsiteX2" fmla="*/ 650829 w 1301656"/>
                <a:gd name="connsiteY2" fmla="*/ 1 h 1301656"/>
                <a:gd name="connsiteX3" fmla="*/ 1111034 w 1301656"/>
                <a:gd name="connsiteY3" fmla="*/ 190625 h 1301656"/>
                <a:gd name="connsiteX4" fmla="*/ 1301656 w 1301656"/>
                <a:gd name="connsiteY4" fmla="*/ 650830 h 1301656"/>
                <a:gd name="connsiteX5" fmla="*/ 1111033 w 1301656"/>
                <a:gd name="connsiteY5" fmla="*/ 1111035 h 1301656"/>
                <a:gd name="connsiteX6" fmla="*/ 650828 w 1301656"/>
                <a:gd name="connsiteY6" fmla="*/ 1301658 h 1301656"/>
                <a:gd name="connsiteX7" fmla="*/ 190623 w 1301656"/>
                <a:gd name="connsiteY7" fmla="*/ 1111034 h 1301656"/>
                <a:gd name="connsiteX8" fmla="*/ 0 w 1301656"/>
                <a:gd name="connsiteY8" fmla="*/ 650829 h 1301656"/>
                <a:gd name="connsiteX9" fmla="*/ 0 w 1301656"/>
                <a:gd name="connsiteY9" fmla="*/ 650828 h 13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656" h="1301656">
                  <a:moveTo>
                    <a:pt x="0" y="650828"/>
                  </a:moveTo>
                  <a:cubicBezTo>
                    <a:pt x="0" y="478218"/>
                    <a:pt x="68570" y="312677"/>
                    <a:pt x="190624" y="190623"/>
                  </a:cubicBezTo>
                  <a:cubicBezTo>
                    <a:pt x="312678" y="68569"/>
                    <a:pt x="478219" y="0"/>
                    <a:pt x="650829" y="1"/>
                  </a:cubicBezTo>
                  <a:cubicBezTo>
                    <a:pt x="823439" y="1"/>
                    <a:pt x="988980" y="68571"/>
                    <a:pt x="1111034" y="190625"/>
                  </a:cubicBezTo>
                  <a:cubicBezTo>
                    <a:pt x="1233088" y="312679"/>
                    <a:pt x="1301657" y="478220"/>
                    <a:pt x="1301656" y="650830"/>
                  </a:cubicBezTo>
                  <a:cubicBezTo>
                    <a:pt x="1301656" y="823440"/>
                    <a:pt x="1233087" y="988981"/>
                    <a:pt x="1111033" y="1111035"/>
                  </a:cubicBezTo>
                  <a:cubicBezTo>
                    <a:pt x="988979" y="1233089"/>
                    <a:pt x="823438" y="1301658"/>
                    <a:pt x="650828" y="1301658"/>
                  </a:cubicBezTo>
                  <a:cubicBezTo>
                    <a:pt x="478218" y="1301658"/>
                    <a:pt x="312677" y="1233089"/>
                    <a:pt x="190623" y="1111034"/>
                  </a:cubicBezTo>
                  <a:cubicBezTo>
                    <a:pt x="68569" y="988980"/>
                    <a:pt x="0" y="823439"/>
                    <a:pt x="0" y="650829"/>
                  </a:cubicBezTo>
                  <a:lnTo>
                    <a:pt x="0" y="650828"/>
                  </a:lnTo>
                  <a:close/>
                </a:path>
              </a:pathLst>
            </a:cu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202053" tIns="202053" rIns="202053" bIns="202053" spcCol="1270" anchor="ctr"/>
            <a:lstStyle/>
            <a:p>
              <a:pPr algn="ctr" defTabSz="400050">
                <a:lnSpc>
                  <a:spcPct val="90000"/>
                </a:lnSpc>
                <a:spcAft>
                  <a:spcPct val="35000"/>
                </a:spcAft>
                <a:defRPr/>
              </a:pPr>
              <a:r>
                <a:rPr lang="en-US" sz="600" dirty="0">
                  <a:solidFill>
                    <a:schemeClr val="bg1"/>
                  </a:solidFill>
                </a:rPr>
                <a:t>The Dynamic Earth</a:t>
              </a:r>
            </a:p>
          </p:txBody>
        </p:sp>
        <p:sp>
          <p:nvSpPr>
            <p:cNvPr id="34" name="Freeform 33"/>
            <p:cNvSpPr>
              <a:spLocks noChangeAspect="1"/>
            </p:cNvSpPr>
            <p:nvPr/>
          </p:nvSpPr>
          <p:spPr>
            <a:xfrm>
              <a:off x="5379677" y="2870765"/>
              <a:ext cx="1615353" cy="1615354"/>
            </a:xfrm>
            <a:custGeom>
              <a:avLst/>
              <a:gdLst>
                <a:gd name="connsiteX0" fmla="*/ 0 w 1301656"/>
                <a:gd name="connsiteY0" fmla="*/ 650828 h 1301656"/>
                <a:gd name="connsiteX1" fmla="*/ 190624 w 1301656"/>
                <a:gd name="connsiteY1" fmla="*/ 190623 h 1301656"/>
                <a:gd name="connsiteX2" fmla="*/ 650829 w 1301656"/>
                <a:gd name="connsiteY2" fmla="*/ 1 h 1301656"/>
                <a:gd name="connsiteX3" fmla="*/ 1111034 w 1301656"/>
                <a:gd name="connsiteY3" fmla="*/ 190625 h 1301656"/>
                <a:gd name="connsiteX4" fmla="*/ 1301656 w 1301656"/>
                <a:gd name="connsiteY4" fmla="*/ 650830 h 1301656"/>
                <a:gd name="connsiteX5" fmla="*/ 1111033 w 1301656"/>
                <a:gd name="connsiteY5" fmla="*/ 1111035 h 1301656"/>
                <a:gd name="connsiteX6" fmla="*/ 650828 w 1301656"/>
                <a:gd name="connsiteY6" fmla="*/ 1301658 h 1301656"/>
                <a:gd name="connsiteX7" fmla="*/ 190623 w 1301656"/>
                <a:gd name="connsiteY7" fmla="*/ 1111034 h 1301656"/>
                <a:gd name="connsiteX8" fmla="*/ 0 w 1301656"/>
                <a:gd name="connsiteY8" fmla="*/ 650829 h 1301656"/>
                <a:gd name="connsiteX9" fmla="*/ 0 w 1301656"/>
                <a:gd name="connsiteY9" fmla="*/ 650828 h 13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656" h="1301656">
                  <a:moveTo>
                    <a:pt x="0" y="650828"/>
                  </a:moveTo>
                  <a:cubicBezTo>
                    <a:pt x="0" y="478218"/>
                    <a:pt x="68570" y="312677"/>
                    <a:pt x="190624" y="190623"/>
                  </a:cubicBezTo>
                  <a:cubicBezTo>
                    <a:pt x="312678" y="68569"/>
                    <a:pt x="478219" y="0"/>
                    <a:pt x="650829" y="1"/>
                  </a:cubicBezTo>
                  <a:cubicBezTo>
                    <a:pt x="823439" y="1"/>
                    <a:pt x="988980" y="68571"/>
                    <a:pt x="1111034" y="190625"/>
                  </a:cubicBezTo>
                  <a:cubicBezTo>
                    <a:pt x="1233088" y="312679"/>
                    <a:pt x="1301657" y="478220"/>
                    <a:pt x="1301656" y="650830"/>
                  </a:cubicBezTo>
                  <a:cubicBezTo>
                    <a:pt x="1301656" y="823440"/>
                    <a:pt x="1233087" y="988981"/>
                    <a:pt x="1111033" y="1111035"/>
                  </a:cubicBezTo>
                  <a:cubicBezTo>
                    <a:pt x="988979" y="1233089"/>
                    <a:pt x="823438" y="1301658"/>
                    <a:pt x="650828" y="1301658"/>
                  </a:cubicBezTo>
                  <a:cubicBezTo>
                    <a:pt x="478218" y="1301658"/>
                    <a:pt x="312677" y="1233089"/>
                    <a:pt x="190623" y="1111034"/>
                  </a:cubicBezTo>
                  <a:cubicBezTo>
                    <a:pt x="68569" y="988980"/>
                    <a:pt x="0" y="823439"/>
                    <a:pt x="0" y="650829"/>
                  </a:cubicBezTo>
                  <a:lnTo>
                    <a:pt x="0" y="650828"/>
                  </a:lnTo>
                  <a:close/>
                </a:path>
              </a:pathLst>
            </a:cu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lIns="202053" tIns="202053" rIns="202053" bIns="202053" spcCol="1270" anchor="ctr"/>
            <a:lstStyle/>
            <a:p>
              <a:pPr algn="ctr" defTabSz="400050">
                <a:lnSpc>
                  <a:spcPct val="90000"/>
                </a:lnSpc>
                <a:spcAft>
                  <a:spcPct val="35000"/>
                </a:spcAft>
                <a:defRPr/>
              </a:pPr>
              <a:r>
                <a:rPr lang="en-US" sz="600" dirty="0">
                  <a:solidFill>
                    <a:schemeClr val="bg1"/>
                  </a:solidFill>
                </a:rPr>
                <a:t>The Changing Climate</a:t>
              </a:r>
            </a:p>
          </p:txBody>
        </p:sp>
        <p:sp>
          <p:nvSpPr>
            <p:cNvPr id="35" name="Freeform 34"/>
            <p:cNvSpPr>
              <a:spLocks noChangeAspect="1"/>
            </p:cNvSpPr>
            <p:nvPr/>
          </p:nvSpPr>
          <p:spPr>
            <a:xfrm>
              <a:off x="4706613" y="4486118"/>
              <a:ext cx="1615353" cy="1615354"/>
            </a:xfrm>
            <a:custGeom>
              <a:avLst/>
              <a:gdLst>
                <a:gd name="connsiteX0" fmla="*/ 0 w 1301656"/>
                <a:gd name="connsiteY0" fmla="*/ 650828 h 1301656"/>
                <a:gd name="connsiteX1" fmla="*/ 190624 w 1301656"/>
                <a:gd name="connsiteY1" fmla="*/ 190623 h 1301656"/>
                <a:gd name="connsiteX2" fmla="*/ 650829 w 1301656"/>
                <a:gd name="connsiteY2" fmla="*/ 1 h 1301656"/>
                <a:gd name="connsiteX3" fmla="*/ 1111034 w 1301656"/>
                <a:gd name="connsiteY3" fmla="*/ 190625 h 1301656"/>
                <a:gd name="connsiteX4" fmla="*/ 1301656 w 1301656"/>
                <a:gd name="connsiteY4" fmla="*/ 650830 h 1301656"/>
                <a:gd name="connsiteX5" fmla="*/ 1111033 w 1301656"/>
                <a:gd name="connsiteY5" fmla="*/ 1111035 h 1301656"/>
                <a:gd name="connsiteX6" fmla="*/ 650828 w 1301656"/>
                <a:gd name="connsiteY6" fmla="*/ 1301658 h 1301656"/>
                <a:gd name="connsiteX7" fmla="*/ 190623 w 1301656"/>
                <a:gd name="connsiteY7" fmla="*/ 1111034 h 1301656"/>
                <a:gd name="connsiteX8" fmla="*/ 0 w 1301656"/>
                <a:gd name="connsiteY8" fmla="*/ 650829 h 1301656"/>
                <a:gd name="connsiteX9" fmla="*/ 0 w 1301656"/>
                <a:gd name="connsiteY9" fmla="*/ 650828 h 13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656" h="1301656">
                  <a:moveTo>
                    <a:pt x="0" y="650828"/>
                  </a:moveTo>
                  <a:cubicBezTo>
                    <a:pt x="0" y="478218"/>
                    <a:pt x="68570" y="312677"/>
                    <a:pt x="190624" y="190623"/>
                  </a:cubicBezTo>
                  <a:cubicBezTo>
                    <a:pt x="312678" y="68569"/>
                    <a:pt x="478219" y="0"/>
                    <a:pt x="650829" y="1"/>
                  </a:cubicBezTo>
                  <a:cubicBezTo>
                    <a:pt x="823439" y="1"/>
                    <a:pt x="988980" y="68571"/>
                    <a:pt x="1111034" y="190625"/>
                  </a:cubicBezTo>
                  <a:cubicBezTo>
                    <a:pt x="1233088" y="312679"/>
                    <a:pt x="1301657" y="478220"/>
                    <a:pt x="1301656" y="650830"/>
                  </a:cubicBezTo>
                  <a:cubicBezTo>
                    <a:pt x="1301656" y="823440"/>
                    <a:pt x="1233087" y="988981"/>
                    <a:pt x="1111033" y="1111035"/>
                  </a:cubicBezTo>
                  <a:cubicBezTo>
                    <a:pt x="988979" y="1233089"/>
                    <a:pt x="823438" y="1301658"/>
                    <a:pt x="650828" y="1301658"/>
                  </a:cubicBezTo>
                  <a:cubicBezTo>
                    <a:pt x="478218" y="1301658"/>
                    <a:pt x="312677" y="1233089"/>
                    <a:pt x="190623" y="1111034"/>
                  </a:cubicBezTo>
                  <a:cubicBezTo>
                    <a:pt x="68569" y="988980"/>
                    <a:pt x="0" y="823439"/>
                    <a:pt x="0" y="650829"/>
                  </a:cubicBezTo>
                  <a:lnTo>
                    <a:pt x="0" y="650828"/>
                  </a:lnTo>
                  <a:close/>
                </a:path>
              </a:pathLst>
            </a:cu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lIns="202053" tIns="202053" rIns="202053" bIns="202053" spcCol="1270" anchor="ctr"/>
            <a:lstStyle/>
            <a:p>
              <a:pPr algn="ctr" defTabSz="400050">
                <a:lnSpc>
                  <a:spcPct val="90000"/>
                </a:lnSpc>
                <a:spcAft>
                  <a:spcPct val="35000"/>
                </a:spcAft>
                <a:defRPr/>
              </a:pPr>
              <a:r>
                <a:rPr lang="en-US" sz="600" dirty="0">
                  <a:solidFill>
                    <a:schemeClr val="bg1"/>
                  </a:solidFill>
                </a:rPr>
                <a:t>Earth and Life</a:t>
              </a:r>
            </a:p>
          </p:txBody>
        </p:sp>
        <p:sp>
          <p:nvSpPr>
            <p:cNvPr id="36" name="Freeform 35"/>
            <p:cNvSpPr>
              <a:spLocks noChangeAspect="1"/>
            </p:cNvSpPr>
            <p:nvPr/>
          </p:nvSpPr>
          <p:spPr>
            <a:xfrm>
              <a:off x="2889340" y="4486117"/>
              <a:ext cx="1615353" cy="1615353"/>
            </a:xfrm>
            <a:custGeom>
              <a:avLst/>
              <a:gdLst>
                <a:gd name="connsiteX0" fmla="*/ 0 w 1301656"/>
                <a:gd name="connsiteY0" fmla="*/ 650828 h 1301656"/>
                <a:gd name="connsiteX1" fmla="*/ 190624 w 1301656"/>
                <a:gd name="connsiteY1" fmla="*/ 190623 h 1301656"/>
                <a:gd name="connsiteX2" fmla="*/ 650829 w 1301656"/>
                <a:gd name="connsiteY2" fmla="*/ 1 h 1301656"/>
                <a:gd name="connsiteX3" fmla="*/ 1111034 w 1301656"/>
                <a:gd name="connsiteY3" fmla="*/ 190625 h 1301656"/>
                <a:gd name="connsiteX4" fmla="*/ 1301656 w 1301656"/>
                <a:gd name="connsiteY4" fmla="*/ 650830 h 1301656"/>
                <a:gd name="connsiteX5" fmla="*/ 1111033 w 1301656"/>
                <a:gd name="connsiteY5" fmla="*/ 1111035 h 1301656"/>
                <a:gd name="connsiteX6" fmla="*/ 650828 w 1301656"/>
                <a:gd name="connsiteY6" fmla="*/ 1301658 h 1301656"/>
                <a:gd name="connsiteX7" fmla="*/ 190623 w 1301656"/>
                <a:gd name="connsiteY7" fmla="*/ 1111034 h 1301656"/>
                <a:gd name="connsiteX8" fmla="*/ 0 w 1301656"/>
                <a:gd name="connsiteY8" fmla="*/ 650829 h 1301656"/>
                <a:gd name="connsiteX9" fmla="*/ 0 w 1301656"/>
                <a:gd name="connsiteY9" fmla="*/ 650828 h 13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656" h="1301656">
                  <a:moveTo>
                    <a:pt x="0" y="650828"/>
                  </a:moveTo>
                  <a:cubicBezTo>
                    <a:pt x="0" y="478218"/>
                    <a:pt x="68570" y="312677"/>
                    <a:pt x="190624" y="190623"/>
                  </a:cubicBezTo>
                  <a:cubicBezTo>
                    <a:pt x="312678" y="68569"/>
                    <a:pt x="478219" y="0"/>
                    <a:pt x="650829" y="1"/>
                  </a:cubicBezTo>
                  <a:cubicBezTo>
                    <a:pt x="823439" y="1"/>
                    <a:pt x="988980" y="68571"/>
                    <a:pt x="1111034" y="190625"/>
                  </a:cubicBezTo>
                  <a:cubicBezTo>
                    <a:pt x="1233088" y="312679"/>
                    <a:pt x="1301657" y="478220"/>
                    <a:pt x="1301656" y="650830"/>
                  </a:cubicBezTo>
                  <a:cubicBezTo>
                    <a:pt x="1301656" y="823440"/>
                    <a:pt x="1233087" y="988981"/>
                    <a:pt x="1111033" y="1111035"/>
                  </a:cubicBezTo>
                  <a:cubicBezTo>
                    <a:pt x="988979" y="1233089"/>
                    <a:pt x="823438" y="1301658"/>
                    <a:pt x="650828" y="1301658"/>
                  </a:cubicBezTo>
                  <a:cubicBezTo>
                    <a:pt x="478218" y="1301658"/>
                    <a:pt x="312677" y="1233089"/>
                    <a:pt x="190623" y="1111034"/>
                  </a:cubicBezTo>
                  <a:cubicBezTo>
                    <a:pt x="68569" y="988980"/>
                    <a:pt x="0" y="823439"/>
                    <a:pt x="0" y="650829"/>
                  </a:cubicBezTo>
                  <a:lnTo>
                    <a:pt x="0" y="650828"/>
                  </a:lnTo>
                  <a:close/>
                </a:path>
              </a:pathLst>
            </a:cu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lIns="202053" tIns="202053" rIns="202053" bIns="202053" anchor="ctr"/>
            <a:lstStyle/>
            <a:p>
              <a:pPr algn="ctr" defTabSz="400050">
                <a:lnSpc>
                  <a:spcPct val="90000"/>
                </a:lnSpc>
                <a:spcAft>
                  <a:spcPct val="35000"/>
                </a:spcAft>
                <a:defRPr/>
              </a:pPr>
              <a:r>
                <a:rPr lang="en-US" sz="600" dirty="0">
                  <a:solidFill>
                    <a:schemeClr val="bg1"/>
                  </a:solidFill>
                  <a:latin typeface="Arial" charset="0"/>
                </a:rPr>
                <a:t>Geosphere-</a:t>
              </a:r>
              <a:br>
                <a:rPr lang="en-US" sz="600" dirty="0">
                  <a:solidFill>
                    <a:schemeClr val="bg1"/>
                  </a:solidFill>
                  <a:latin typeface="Arial" charset="0"/>
                </a:rPr>
              </a:br>
              <a:r>
                <a:rPr lang="en-US" sz="600" dirty="0">
                  <a:solidFill>
                    <a:schemeClr val="bg1"/>
                  </a:solidFill>
                  <a:latin typeface="Arial" charset="0"/>
                </a:rPr>
                <a:t>Biosphere Connections</a:t>
              </a:r>
            </a:p>
          </p:txBody>
        </p:sp>
        <p:sp>
          <p:nvSpPr>
            <p:cNvPr id="37" name="Freeform 36"/>
            <p:cNvSpPr>
              <a:spLocks noChangeAspect="1"/>
            </p:cNvSpPr>
            <p:nvPr/>
          </p:nvSpPr>
          <p:spPr>
            <a:xfrm>
              <a:off x="2310505" y="2736153"/>
              <a:ext cx="1615353" cy="1615354"/>
            </a:xfrm>
            <a:custGeom>
              <a:avLst/>
              <a:gdLst>
                <a:gd name="connsiteX0" fmla="*/ 0 w 1301656"/>
                <a:gd name="connsiteY0" fmla="*/ 650828 h 1301656"/>
                <a:gd name="connsiteX1" fmla="*/ 190624 w 1301656"/>
                <a:gd name="connsiteY1" fmla="*/ 190623 h 1301656"/>
                <a:gd name="connsiteX2" fmla="*/ 650829 w 1301656"/>
                <a:gd name="connsiteY2" fmla="*/ 1 h 1301656"/>
                <a:gd name="connsiteX3" fmla="*/ 1111034 w 1301656"/>
                <a:gd name="connsiteY3" fmla="*/ 190625 h 1301656"/>
                <a:gd name="connsiteX4" fmla="*/ 1301656 w 1301656"/>
                <a:gd name="connsiteY4" fmla="*/ 650830 h 1301656"/>
                <a:gd name="connsiteX5" fmla="*/ 1111033 w 1301656"/>
                <a:gd name="connsiteY5" fmla="*/ 1111035 h 1301656"/>
                <a:gd name="connsiteX6" fmla="*/ 650828 w 1301656"/>
                <a:gd name="connsiteY6" fmla="*/ 1301658 h 1301656"/>
                <a:gd name="connsiteX7" fmla="*/ 190623 w 1301656"/>
                <a:gd name="connsiteY7" fmla="*/ 1111034 h 1301656"/>
                <a:gd name="connsiteX8" fmla="*/ 0 w 1301656"/>
                <a:gd name="connsiteY8" fmla="*/ 650829 h 1301656"/>
                <a:gd name="connsiteX9" fmla="*/ 0 w 1301656"/>
                <a:gd name="connsiteY9" fmla="*/ 650828 h 13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1656" h="1301656">
                  <a:moveTo>
                    <a:pt x="0" y="650828"/>
                  </a:moveTo>
                  <a:cubicBezTo>
                    <a:pt x="0" y="478218"/>
                    <a:pt x="68570" y="312677"/>
                    <a:pt x="190624" y="190623"/>
                  </a:cubicBezTo>
                  <a:cubicBezTo>
                    <a:pt x="312678" y="68569"/>
                    <a:pt x="478219" y="0"/>
                    <a:pt x="650829" y="1"/>
                  </a:cubicBezTo>
                  <a:cubicBezTo>
                    <a:pt x="823439" y="1"/>
                    <a:pt x="988980" y="68571"/>
                    <a:pt x="1111034" y="190625"/>
                  </a:cubicBezTo>
                  <a:cubicBezTo>
                    <a:pt x="1233088" y="312679"/>
                    <a:pt x="1301657" y="478220"/>
                    <a:pt x="1301656" y="650830"/>
                  </a:cubicBezTo>
                  <a:cubicBezTo>
                    <a:pt x="1301656" y="823440"/>
                    <a:pt x="1233087" y="988981"/>
                    <a:pt x="1111033" y="1111035"/>
                  </a:cubicBezTo>
                  <a:cubicBezTo>
                    <a:pt x="988979" y="1233089"/>
                    <a:pt x="823438" y="1301658"/>
                    <a:pt x="650828" y="1301658"/>
                  </a:cubicBezTo>
                  <a:cubicBezTo>
                    <a:pt x="478218" y="1301658"/>
                    <a:pt x="312677" y="1233089"/>
                    <a:pt x="190623" y="1111034"/>
                  </a:cubicBezTo>
                  <a:cubicBezTo>
                    <a:pt x="68569" y="988980"/>
                    <a:pt x="0" y="823439"/>
                    <a:pt x="0" y="650829"/>
                  </a:cubicBezTo>
                  <a:lnTo>
                    <a:pt x="0" y="650828"/>
                  </a:lnTo>
                  <a:close/>
                </a:path>
              </a:pathLst>
            </a:cu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202053" tIns="202053" rIns="202053" bIns="202053" anchor="ctr"/>
            <a:lstStyle/>
            <a:p>
              <a:pPr algn="ctr" defTabSz="400050">
                <a:lnSpc>
                  <a:spcPct val="90000"/>
                </a:lnSpc>
                <a:spcAft>
                  <a:spcPts val="240"/>
                </a:spcAft>
                <a:defRPr/>
              </a:pPr>
              <a:r>
                <a:rPr lang="en-US" sz="600" dirty="0">
                  <a:solidFill>
                    <a:schemeClr val="bg1"/>
                  </a:solidFill>
                  <a:latin typeface="Arial" charset="0"/>
                </a:rPr>
                <a:t>Water:</a:t>
              </a:r>
              <a:br>
                <a:rPr lang="en-US" sz="600" dirty="0">
                  <a:solidFill>
                    <a:schemeClr val="bg1"/>
                  </a:solidFill>
                  <a:latin typeface="Arial" charset="0"/>
                </a:rPr>
              </a:br>
              <a:r>
                <a:rPr lang="en-US" sz="600" dirty="0">
                  <a:solidFill>
                    <a:schemeClr val="bg1"/>
                  </a:solidFill>
                  <a:latin typeface="Arial" charset="0"/>
                </a:rPr>
                <a:t>Changing</a:t>
              </a:r>
            </a:p>
            <a:p>
              <a:pPr algn="ctr" defTabSz="400050">
                <a:lnSpc>
                  <a:spcPct val="90000"/>
                </a:lnSpc>
                <a:spcAft>
                  <a:spcPts val="240"/>
                </a:spcAft>
                <a:defRPr/>
              </a:pPr>
              <a:r>
                <a:rPr lang="en-US" sz="600" dirty="0">
                  <a:solidFill>
                    <a:schemeClr val="bg1"/>
                  </a:solidFill>
                  <a:latin typeface="Arial" charset="0"/>
                </a:rPr>
                <a:t>Perspective</a:t>
              </a:r>
            </a:p>
          </p:txBody>
        </p:sp>
      </p:grpSp>
    </p:spTree>
    <p:extLst>
      <p:ext uri="{BB962C8B-B14F-4D97-AF65-F5344CB8AC3E}">
        <p14:creationId xmlns:p14="http://schemas.microsoft.com/office/powerpoint/2010/main" val="4206799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94062869"/>
              </p:ext>
            </p:extLst>
          </p:nvPr>
        </p:nvGraphicFramePr>
        <p:xfrm>
          <a:off x="177800" y="1790701"/>
          <a:ext cx="8585200" cy="263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spect="1"/>
          </p:cNvSpPr>
          <p:nvPr/>
        </p:nvSpPr>
        <p:spPr>
          <a:xfrm>
            <a:off x="1787525" y="704850"/>
            <a:ext cx="5568950" cy="533400"/>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b="1" dirty="0" smtClean="0">
                <a:solidFill>
                  <a:srgbClr val="000000"/>
                </a:solidFill>
                <a:effectLst>
                  <a:outerShdw blurRad="50800" dist="38100" dir="2700000" algn="tl" rotWithShape="0">
                    <a:prstClr val="black">
                      <a:alpha val="40000"/>
                    </a:prstClr>
                  </a:outerShdw>
                </a:effectLst>
              </a:rPr>
              <a:t>The EarthCube Vision</a:t>
            </a:r>
            <a:endParaRPr lang="en-US" sz="3600" b="1" dirty="0">
              <a:solidFill>
                <a:srgbClr val="000000"/>
              </a:solidFill>
              <a:effectLst>
                <a:outerShdw blurRad="50800" dist="38100" dir="2700000" algn="tl" rotWithShape="0">
                  <a:prstClr val="black">
                    <a:alpha val="40000"/>
                  </a:prstClr>
                </a:outerShdw>
              </a:effectLst>
            </a:endParaRPr>
          </a:p>
        </p:txBody>
      </p:sp>
      <p:sp>
        <p:nvSpPr>
          <p:cNvPr id="7" name="TextBox 6"/>
          <p:cNvSpPr txBox="1"/>
          <p:nvPr/>
        </p:nvSpPr>
        <p:spPr>
          <a:xfrm>
            <a:off x="1206500" y="2463800"/>
            <a:ext cx="432029" cy="184666"/>
          </a:xfrm>
          <a:prstGeom prst="rect">
            <a:avLst/>
          </a:prstGeom>
          <a:noFill/>
        </p:spPr>
        <p:txBody>
          <a:bodyPr wrap="none" rtlCol="0">
            <a:spAutoFit/>
          </a:bodyPr>
          <a:lstStyle/>
          <a:p>
            <a:r>
              <a:rPr lang="en-US" sz="600" dirty="0" smtClean="0"/>
              <a:t>Unidata</a:t>
            </a:r>
            <a:endParaRPr lang="en-US" sz="600" dirty="0"/>
          </a:p>
        </p:txBody>
      </p:sp>
      <p:sp>
        <p:nvSpPr>
          <p:cNvPr id="8" name="TextBox 7"/>
          <p:cNvSpPr txBox="1"/>
          <p:nvPr/>
        </p:nvSpPr>
        <p:spPr>
          <a:xfrm>
            <a:off x="787400" y="3816350"/>
            <a:ext cx="300571" cy="184666"/>
          </a:xfrm>
          <a:prstGeom prst="rect">
            <a:avLst/>
          </a:prstGeom>
          <a:noFill/>
        </p:spPr>
        <p:txBody>
          <a:bodyPr wrap="none" rtlCol="0">
            <a:spAutoFit/>
          </a:bodyPr>
          <a:lstStyle/>
          <a:p>
            <a:r>
              <a:rPr lang="en-US" sz="600" dirty="0" smtClean="0"/>
              <a:t>IRIS</a:t>
            </a:r>
            <a:endParaRPr lang="en-US" sz="600" dirty="0"/>
          </a:p>
        </p:txBody>
      </p:sp>
      <p:sp>
        <p:nvSpPr>
          <p:cNvPr id="9" name="TextBox 8"/>
          <p:cNvSpPr txBox="1"/>
          <p:nvPr/>
        </p:nvSpPr>
        <p:spPr>
          <a:xfrm>
            <a:off x="1352550" y="3771900"/>
            <a:ext cx="338554" cy="184666"/>
          </a:xfrm>
          <a:prstGeom prst="rect">
            <a:avLst/>
          </a:prstGeom>
          <a:noFill/>
        </p:spPr>
        <p:txBody>
          <a:bodyPr wrap="none" rtlCol="0">
            <a:spAutoFit/>
          </a:bodyPr>
          <a:lstStyle/>
          <a:p>
            <a:r>
              <a:rPr lang="en-US" sz="600" dirty="0" smtClean="0"/>
              <a:t>IEDA</a:t>
            </a:r>
            <a:endParaRPr lang="en-US" sz="600" dirty="0"/>
          </a:p>
        </p:txBody>
      </p:sp>
      <p:sp>
        <p:nvSpPr>
          <p:cNvPr id="10" name="TextBox 9"/>
          <p:cNvSpPr txBox="1"/>
          <p:nvPr/>
        </p:nvSpPr>
        <p:spPr>
          <a:xfrm>
            <a:off x="1873250" y="3771900"/>
            <a:ext cx="364202" cy="184666"/>
          </a:xfrm>
          <a:prstGeom prst="rect">
            <a:avLst/>
          </a:prstGeom>
          <a:noFill/>
        </p:spPr>
        <p:txBody>
          <a:bodyPr wrap="none" rtlCol="0">
            <a:spAutoFit/>
          </a:bodyPr>
          <a:lstStyle/>
          <a:p>
            <a:r>
              <a:rPr lang="en-US" sz="600" dirty="0" smtClean="0"/>
              <a:t>NCAR</a:t>
            </a:r>
            <a:endParaRPr lang="en-US" sz="600" dirty="0"/>
          </a:p>
        </p:txBody>
      </p:sp>
      <p:sp>
        <p:nvSpPr>
          <p:cNvPr id="11" name="TextBox 10"/>
          <p:cNvSpPr txBox="1"/>
          <p:nvPr/>
        </p:nvSpPr>
        <p:spPr>
          <a:xfrm>
            <a:off x="342900" y="3530600"/>
            <a:ext cx="305943" cy="184666"/>
          </a:xfrm>
          <a:prstGeom prst="rect">
            <a:avLst/>
          </a:prstGeom>
          <a:noFill/>
        </p:spPr>
        <p:txBody>
          <a:bodyPr wrap="none" rtlCol="0">
            <a:spAutoFit/>
          </a:bodyPr>
          <a:lstStyle/>
          <a:p>
            <a:r>
              <a:rPr lang="en-US" sz="600" dirty="0" smtClean="0"/>
              <a:t>OOI</a:t>
            </a:r>
            <a:endParaRPr lang="en-US" sz="600" dirty="0"/>
          </a:p>
        </p:txBody>
      </p:sp>
      <p:sp>
        <p:nvSpPr>
          <p:cNvPr id="12" name="TextBox 11"/>
          <p:cNvSpPr txBox="1"/>
          <p:nvPr/>
        </p:nvSpPr>
        <p:spPr>
          <a:xfrm>
            <a:off x="1929257" y="2346067"/>
            <a:ext cx="422261" cy="184666"/>
          </a:xfrm>
          <a:prstGeom prst="rect">
            <a:avLst/>
          </a:prstGeom>
          <a:noFill/>
        </p:spPr>
        <p:txBody>
          <a:bodyPr wrap="none" rtlCol="0">
            <a:spAutoFit/>
          </a:bodyPr>
          <a:lstStyle/>
          <a:p>
            <a:r>
              <a:rPr lang="en-US" sz="600" dirty="0" smtClean="0"/>
              <a:t>CUASHI</a:t>
            </a:r>
            <a:endParaRPr lang="en-US" sz="600" dirty="0"/>
          </a:p>
        </p:txBody>
      </p:sp>
    </p:spTree>
    <p:extLst>
      <p:ext uri="{BB962C8B-B14F-4D97-AF65-F5344CB8AC3E}">
        <p14:creationId xmlns:p14="http://schemas.microsoft.com/office/powerpoint/2010/main" val="30310950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3912"/>
          </a:xfrm>
        </p:spPr>
        <p:style>
          <a:lnRef idx="0">
            <a:schemeClr val="accent6"/>
          </a:lnRef>
          <a:fillRef idx="3">
            <a:schemeClr val="accent6"/>
          </a:fillRef>
          <a:effectRef idx="3">
            <a:schemeClr val="accent6"/>
          </a:effectRef>
          <a:fontRef idx="minor">
            <a:schemeClr val="lt1"/>
          </a:fontRef>
        </p:style>
        <p:txBody>
          <a:bodyPr anchor="t" anchorCtr="0"/>
          <a:lstStyle/>
          <a:p>
            <a:r>
              <a:rPr lang="en-US" dirty="0" smtClean="0">
                <a:solidFill>
                  <a:srgbClr val="000000"/>
                </a:solidFill>
                <a:effectLst>
                  <a:outerShdw blurRad="50800" dist="38100" dir="2700000" algn="tl" rotWithShape="0">
                    <a:prstClr val="black">
                      <a:alpha val="40000"/>
                    </a:prstClr>
                  </a:outerShdw>
                </a:effectLst>
              </a:rPr>
              <a:t>EarthCube Goal and Outcomes</a:t>
            </a:r>
            <a:endParaRPr lang="en-US" dirty="0">
              <a:solidFill>
                <a:srgbClr val="000000"/>
              </a:solidFill>
              <a:effectLst>
                <a:outerShdw blurRad="50800" dist="38100" dir="2700000" algn="tl" rotWithShape="0">
                  <a:prstClr val="black">
                    <a:alpha val="40000"/>
                  </a:prstClr>
                </a:outerShdw>
              </a:effectLst>
            </a:endParaRPr>
          </a:p>
        </p:txBody>
      </p:sp>
      <p:pic>
        <p:nvPicPr>
          <p:cNvPr id="11" name="Picture Placeholder 10" descr="Earthcube2.png"/>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3915" r="3915"/>
          <a:stretch/>
        </p:blipFill>
        <p:spPr>
          <a:xfrm>
            <a:off x="8215332" y="236538"/>
            <a:ext cx="815936" cy="914400"/>
          </a:xfrm>
          <a:prstGeom prst="rect">
            <a:avLst/>
          </a:prstGeom>
        </p:spPr>
      </p:pic>
      <p:graphicFrame>
        <p:nvGraphicFramePr>
          <p:cNvPr id="7" name="Content Placeholder 6"/>
          <p:cNvGraphicFramePr>
            <a:graphicFrameLocks noGrp="1"/>
          </p:cNvGraphicFramePr>
          <p:nvPr>
            <p:ph sz="half" idx="2"/>
            <p:extLst>
              <p:ext uri="{D42A27DB-BD31-4B8C-83A1-F6EECF244321}">
                <p14:modId xmlns:p14="http://schemas.microsoft.com/office/powerpoint/2010/main" val="3894659026"/>
              </p:ext>
            </p:extLst>
          </p:nvPr>
        </p:nvGraphicFramePr>
        <p:xfrm>
          <a:off x="4076699" y="1326677"/>
          <a:ext cx="4914901" cy="4807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2393983107"/>
              </p:ext>
            </p:extLst>
          </p:nvPr>
        </p:nvGraphicFramePr>
        <p:xfrm>
          <a:off x="82550" y="1355690"/>
          <a:ext cx="3981450" cy="51784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375032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525" y="204443"/>
            <a:ext cx="8616950" cy="646457"/>
          </a:xfrm>
        </p:spPr>
        <p:style>
          <a:lnRef idx="0">
            <a:schemeClr val="accent6"/>
          </a:lnRef>
          <a:fillRef idx="3">
            <a:schemeClr val="accent6"/>
          </a:fillRef>
          <a:effectRef idx="3">
            <a:schemeClr val="accent6"/>
          </a:effectRef>
          <a:fontRef idx="minor">
            <a:schemeClr val="lt1"/>
          </a:fontRef>
        </p:style>
        <p:txBody>
          <a:bodyPr anchor="t" anchorCtr="0">
            <a:noAutofit/>
          </a:bodyPr>
          <a:lstStyle/>
          <a:p>
            <a:pPr>
              <a:lnSpc>
                <a:spcPct val="100000"/>
              </a:lnSpc>
            </a:pPr>
            <a:r>
              <a:rPr lang="en-US" sz="3200" dirty="0" smtClean="0">
                <a:solidFill>
                  <a:srgbClr val="000000"/>
                </a:solidFill>
                <a:effectLst>
                  <a:outerShdw blurRad="50800" dist="38100" dir="2700000" algn="tl" rotWithShape="0">
                    <a:prstClr val="black">
                      <a:alpha val="40000"/>
                    </a:prstClr>
                  </a:outerShdw>
                </a:effectLst>
              </a:rPr>
              <a:t>Strategic </a:t>
            </a:r>
            <a:r>
              <a:rPr lang="en-US" sz="3200" dirty="0">
                <a:solidFill>
                  <a:srgbClr val="000000"/>
                </a:solidFill>
                <a:effectLst>
                  <a:outerShdw blurRad="50800" dist="38100" dir="2700000" algn="tl" rotWithShape="0">
                    <a:prstClr val="black">
                      <a:alpha val="40000"/>
                    </a:prstClr>
                  </a:outerShdw>
                </a:effectLst>
              </a:rPr>
              <a:t>Convergence </a:t>
            </a:r>
            <a:r>
              <a:rPr lang="en-US" sz="3200" dirty="0" smtClean="0">
                <a:solidFill>
                  <a:srgbClr val="000000"/>
                </a:solidFill>
                <a:effectLst>
                  <a:outerShdw blurRad="50800" dist="38100" dir="2700000" algn="tl" rotWithShape="0">
                    <a:prstClr val="black">
                      <a:alpha val="40000"/>
                    </a:prstClr>
                  </a:outerShdw>
                </a:effectLst>
              </a:rPr>
              <a:t>Using “Spiral Development”</a:t>
            </a:r>
            <a:endParaRPr lang="en-US" sz="3200" dirty="0">
              <a:solidFill>
                <a:srgbClr val="000000"/>
              </a:solidFill>
              <a:effectLst>
                <a:outerShdw blurRad="50800" dist="38100" dir="2700000" algn="tl" rotWithShape="0">
                  <a:prstClr val="black">
                    <a:alpha val="40000"/>
                  </a:prstClr>
                </a:outerShdw>
              </a:effectLst>
            </a:endParaRPr>
          </a:p>
        </p:txBody>
      </p:sp>
      <p:grpSp>
        <p:nvGrpSpPr>
          <p:cNvPr id="31" name="Group 30"/>
          <p:cNvGrpSpPr/>
          <p:nvPr/>
        </p:nvGrpSpPr>
        <p:grpSpPr>
          <a:xfrm rot="889712">
            <a:off x="567064" y="2653709"/>
            <a:ext cx="7954032" cy="2022045"/>
            <a:chOff x="1878192" y="2679168"/>
            <a:chExt cx="6625501" cy="1651776"/>
          </a:xfrm>
        </p:grpSpPr>
        <p:sp>
          <p:nvSpPr>
            <p:cNvPr id="22" name="Curved Up Arrow 21"/>
            <p:cNvSpPr/>
            <p:nvPr/>
          </p:nvSpPr>
          <p:spPr>
            <a:xfrm flipV="1">
              <a:off x="6530514" y="2679168"/>
              <a:ext cx="1973179" cy="97744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nvGrpSpPr>
            <p:cNvPr id="30" name="Group 29"/>
            <p:cNvGrpSpPr/>
            <p:nvPr/>
          </p:nvGrpSpPr>
          <p:grpSpPr>
            <a:xfrm>
              <a:off x="1878192" y="2679168"/>
              <a:ext cx="5063329" cy="1651776"/>
              <a:chOff x="-3587456" y="3200400"/>
              <a:chExt cx="5063329" cy="1651776"/>
            </a:xfrm>
          </p:grpSpPr>
          <p:sp>
            <p:nvSpPr>
              <p:cNvPr id="29" name="Curved Up Arrow 28"/>
              <p:cNvSpPr/>
              <p:nvPr/>
            </p:nvSpPr>
            <p:spPr>
              <a:xfrm>
                <a:off x="-497306" y="3874734"/>
                <a:ext cx="1973179" cy="97744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flipV="1">
                <a:off x="-2053389" y="3200400"/>
                <a:ext cx="1973179" cy="97744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7" name="Curved Up Arrow 26"/>
              <p:cNvSpPr/>
              <p:nvPr/>
            </p:nvSpPr>
            <p:spPr>
              <a:xfrm>
                <a:off x="-3587456" y="3843613"/>
                <a:ext cx="1951161" cy="983159"/>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grpSp>
      <p:grpSp>
        <p:nvGrpSpPr>
          <p:cNvPr id="14" name="Group 13"/>
          <p:cNvGrpSpPr/>
          <p:nvPr/>
        </p:nvGrpSpPr>
        <p:grpSpPr>
          <a:xfrm>
            <a:off x="4443667" y="3558949"/>
            <a:ext cx="1439203" cy="1302958"/>
            <a:chOff x="4038599" y="3872171"/>
            <a:chExt cx="1439203" cy="1302958"/>
          </a:xfrm>
        </p:grpSpPr>
        <p:pic>
          <p:nvPicPr>
            <p:cNvPr id="24" name="Picture 23" descr="15945969_tuliplinescopy.jpg"/>
            <p:cNvPicPr>
              <a:picLocks noChangeAspect="1"/>
            </p:cNvPicPr>
            <p:nvPr/>
          </p:nvPicPr>
          <p:blipFill>
            <a:blip r:embed="rId3" cstate="print"/>
            <a:srcRect l="26928" t="4138" r="13522"/>
            <a:stretch>
              <a:fillRect/>
            </a:stretch>
          </p:blipFill>
          <p:spPr>
            <a:xfrm>
              <a:off x="4038599" y="4310381"/>
              <a:ext cx="854324" cy="809518"/>
            </a:xfrm>
            <a:prstGeom prst="rect">
              <a:avLst/>
            </a:prstGeom>
            <a:blipFill dpi="0" rotWithShape="1">
              <a:blip r:embed="rId4"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25" name="Picture 24" descr="15176747_opentulipscopy.jpg"/>
            <p:cNvPicPr>
              <a:picLocks/>
            </p:cNvPicPr>
            <p:nvPr/>
          </p:nvPicPr>
          <p:blipFill>
            <a:blip r:embed="rId5" cstate="print"/>
            <a:stretch>
              <a:fillRect/>
            </a:stretch>
          </p:blipFill>
          <p:spPr>
            <a:xfrm>
              <a:off x="4429786" y="3872171"/>
              <a:ext cx="899819" cy="760643"/>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26" name="Picture 25" descr="15176754_pinkopentulipcopy.jpg"/>
            <p:cNvPicPr>
              <a:picLocks noChangeAspect="1"/>
            </p:cNvPicPr>
            <p:nvPr/>
          </p:nvPicPr>
          <p:blipFill>
            <a:blip r:embed="rId7" cstate="print">
              <a:duotone>
                <a:prstClr val="black"/>
                <a:srgbClr val="D9C3A5">
                  <a:tint val="50000"/>
                  <a:satMod val="180000"/>
                </a:srgbClr>
              </a:duotone>
            </a:blip>
            <a:stretch>
              <a:fillRect/>
            </a:stretch>
          </p:blipFill>
          <p:spPr>
            <a:xfrm>
              <a:off x="4630595" y="4370345"/>
              <a:ext cx="847207" cy="804784"/>
            </a:xfrm>
            <a:prstGeom prst="rect">
              <a:avLst/>
            </a:prstGeom>
            <a:blipFill dpi="0" rotWithShape="1">
              <a:blip r:embed="rId8" cstate="print">
                <a:duotone>
                  <a:prstClr val="black"/>
                  <a:srgbClr val="D9C3A5">
                    <a:tint val="50000"/>
                    <a:satMod val="180000"/>
                  </a:srgbClr>
                </a:duotone>
              </a:blip>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grpSp>
        <p:nvGrpSpPr>
          <p:cNvPr id="15" name="Group 14"/>
          <p:cNvGrpSpPr/>
          <p:nvPr/>
        </p:nvGrpSpPr>
        <p:grpSpPr>
          <a:xfrm>
            <a:off x="6467450" y="4413497"/>
            <a:ext cx="2219350" cy="2444503"/>
            <a:chOff x="5476851" y="3325557"/>
            <a:chExt cx="2219350" cy="2444503"/>
          </a:xfrm>
        </p:grpSpPr>
        <p:sp>
          <p:nvSpPr>
            <p:cNvPr id="10" name="Rectangle 9"/>
            <p:cNvSpPr/>
            <p:nvPr/>
          </p:nvSpPr>
          <p:spPr>
            <a:xfrm>
              <a:off x="6093107" y="4613682"/>
              <a:ext cx="1281402" cy="1156378"/>
            </a:xfrm>
            <a:prstGeom prst="rect">
              <a:avLst/>
            </a:prstGeom>
            <a:solidFill>
              <a:schemeClr val="bg1"/>
            </a:solidFill>
            <a:ln>
              <a:noFill/>
            </a:ln>
            <a:effectLst>
              <a:outerShdw blurRad="520700" dist="1409700" dir="6900000" sx="110000" sy="110000" rotWithShape="0">
                <a:prstClr val="black">
                  <a:alpha val="28000"/>
                </a:prstClr>
              </a:outerShdw>
            </a:effectLst>
            <a:scene3d>
              <a:camera prst="isometricOffAxis1Top"/>
              <a:lightRig rig="threePt" dir="t"/>
            </a:scene3d>
            <a:sp3d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11" name="Picture 10" descr="15945969_tuliplinescopy.jpg"/>
            <p:cNvPicPr>
              <a:picLocks noChangeAspect="1"/>
            </p:cNvPicPr>
            <p:nvPr/>
          </p:nvPicPr>
          <p:blipFill>
            <a:blip r:embed="rId3" cstate="print"/>
            <a:srcRect l="26928" t="4138" r="13522"/>
            <a:stretch>
              <a:fillRect/>
            </a:stretch>
          </p:blipFill>
          <p:spPr>
            <a:xfrm>
              <a:off x="5476851" y="4057545"/>
              <a:ext cx="1366920" cy="1295229"/>
            </a:xfrm>
            <a:prstGeom prst="rect">
              <a:avLst/>
            </a:prstGeom>
            <a:blipFill dpi="0" rotWithShape="1">
              <a:blip r:embed="rId4"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12" name="Picture 11" descr="15176747_opentulipscopy.jpg"/>
            <p:cNvPicPr>
              <a:picLocks/>
            </p:cNvPicPr>
            <p:nvPr/>
          </p:nvPicPr>
          <p:blipFill>
            <a:blip r:embed="rId5" cstate="print"/>
            <a:stretch>
              <a:fillRect/>
            </a:stretch>
          </p:blipFill>
          <p:spPr>
            <a:xfrm>
              <a:off x="6099457" y="3325557"/>
              <a:ext cx="1295972" cy="1286526"/>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13" name="Picture 12" descr="15176754_pinkopentulipcopy.jpg"/>
            <p:cNvPicPr>
              <a:picLocks noChangeAspect="1"/>
            </p:cNvPicPr>
            <p:nvPr/>
          </p:nvPicPr>
          <p:blipFill>
            <a:blip r:embed="rId7" cstate="print"/>
            <a:stretch>
              <a:fillRect/>
            </a:stretch>
          </p:blipFill>
          <p:spPr>
            <a:xfrm>
              <a:off x="6340670" y="4153488"/>
              <a:ext cx="1355531" cy="1287654"/>
            </a:xfrm>
            <a:prstGeom prst="rect">
              <a:avLst/>
            </a:prstGeom>
            <a:blipFill dpi="0" rotWithShape="1">
              <a:blip r:embed="rId8" cstate="print"/>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grpSp>
        <p:nvGrpSpPr>
          <p:cNvPr id="32" name="Group 31"/>
          <p:cNvGrpSpPr/>
          <p:nvPr/>
        </p:nvGrpSpPr>
        <p:grpSpPr>
          <a:xfrm>
            <a:off x="2767091" y="2162832"/>
            <a:ext cx="1183752" cy="1256437"/>
            <a:chOff x="4038599" y="3863462"/>
            <a:chExt cx="1183752" cy="1256437"/>
          </a:xfrm>
        </p:grpSpPr>
        <p:pic>
          <p:nvPicPr>
            <p:cNvPr id="34" name="Picture 33" descr="15945969_tuliplinescopy.jpg"/>
            <p:cNvPicPr>
              <a:picLocks noChangeAspect="1"/>
            </p:cNvPicPr>
            <p:nvPr/>
          </p:nvPicPr>
          <p:blipFill>
            <a:blip r:embed="rId3" cstate="print"/>
            <a:srcRect l="26928" t="4138" r="13522"/>
            <a:stretch>
              <a:fillRect/>
            </a:stretch>
          </p:blipFill>
          <p:spPr>
            <a:xfrm>
              <a:off x="4038599" y="4310381"/>
              <a:ext cx="854324" cy="809518"/>
            </a:xfrm>
            <a:prstGeom prst="rect">
              <a:avLst/>
            </a:prstGeom>
            <a:blipFill dpi="0" rotWithShape="1">
              <a:blip r:embed="rId4"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35" name="Picture 34" descr="15176747_opentulipscopy.jpg"/>
            <p:cNvPicPr>
              <a:picLocks/>
            </p:cNvPicPr>
            <p:nvPr/>
          </p:nvPicPr>
          <p:blipFill>
            <a:blip r:embed="rId5" cstate="print"/>
            <a:stretch>
              <a:fillRect/>
            </a:stretch>
          </p:blipFill>
          <p:spPr>
            <a:xfrm>
              <a:off x="4412368" y="3863462"/>
              <a:ext cx="809983" cy="760643"/>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grpSp>
      <p:pic>
        <p:nvPicPr>
          <p:cNvPr id="40" name="Picture 39" descr="15176747_opentulipscopy.jpg"/>
          <p:cNvPicPr>
            <a:picLocks/>
          </p:cNvPicPr>
          <p:nvPr/>
        </p:nvPicPr>
        <p:blipFill>
          <a:blip r:embed="rId5" cstate="print"/>
          <a:stretch>
            <a:fillRect/>
          </a:stretch>
        </p:blipFill>
        <p:spPr>
          <a:xfrm>
            <a:off x="969799" y="1613464"/>
            <a:ext cx="809983" cy="760643"/>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sp>
        <p:nvSpPr>
          <p:cNvPr id="41" name="Left-Right Arrow 40"/>
          <p:cNvSpPr/>
          <p:nvPr/>
        </p:nvSpPr>
        <p:spPr>
          <a:xfrm rot="1260192">
            <a:off x="353708" y="4848798"/>
            <a:ext cx="6287702" cy="967904"/>
          </a:xfrm>
          <a:prstGeom prst="leftRightArrow">
            <a:avLst/>
          </a:prstGeom>
        </p:spPr>
        <p:style>
          <a:lnRef idx="0">
            <a:schemeClr val="accent4"/>
          </a:lnRef>
          <a:fillRef idx="3">
            <a:schemeClr val="accent4"/>
          </a:fillRef>
          <a:effectRef idx="3">
            <a:schemeClr val="accent4"/>
          </a:effectRef>
          <a:fontRef idx="minor">
            <a:schemeClr val="lt1"/>
          </a:fontRef>
        </p:style>
        <p:txBody>
          <a:bodyPr lIns="0" tIns="0" rIns="0" bIns="0" rtlCol="0" anchor="ctr" anchorCtr="0"/>
          <a:lstStyle/>
          <a:p>
            <a:pPr algn="ctr"/>
            <a:r>
              <a:rPr lang="en-US" sz="4000" b="1" dirty="0" smtClean="0">
                <a:effectLst>
                  <a:outerShdw blurRad="38100" dist="38100" dir="2700000" algn="tl">
                    <a:srgbClr val="000000">
                      <a:alpha val="43137"/>
                    </a:srgbClr>
                  </a:outerShdw>
                </a:effectLst>
              </a:rPr>
              <a:t>10 Years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22452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7|44.4|16.3|34.3|30.1|26.1|34.5"/>
</p:tagLst>
</file>

<file path=ppt/tags/tag2.xml><?xml version="1.0" encoding="utf-8"?>
<p:tagLst xmlns:a="http://schemas.openxmlformats.org/drawingml/2006/main" xmlns:r="http://schemas.openxmlformats.org/officeDocument/2006/relationships" xmlns:p="http://schemas.openxmlformats.org/presentationml/2006/main">
  <p:tag name="TIMING" val="|19.9|18.7|9|22.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1974</TotalTime>
  <Words>1446</Words>
  <Application>Microsoft Macintosh PowerPoint</Application>
  <PresentationFormat>On-screen Show (4:3)</PresentationFormat>
  <Paragraphs>274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Charrette</vt:lpstr>
      <vt:lpstr>PowerPoint Presentation</vt:lpstr>
      <vt:lpstr>Context &amp; Partnership</vt:lpstr>
      <vt:lpstr>PowerPoint Presentation</vt:lpstr>
      <vt:lpstr>EarthCube Goal and Outcomes</vt:lpstr>
      <vt:lpstr>Strategic Convergence Using “Spiral Development”</vt:lpstr>
      <vt:lpstr>PowerPoint Presentation</vt:lpstr>
      <vt:lpstr>Social Network Site</vt:lpstr>
      <vt:lpstr>Timeline</vt:lpstr>
      <vt:lpstr>Timeline</vt:lpstr>
      <vt:lpstr>PowerPoint Presentation</vt:lpstr>
      <vt:lpstr>PowerPoint Presentation</vt:lpstr>
      <vt:lpstr>Early Results from Survey 357 responses</vt:lpstr>
      <vt:lpstr>PowerPoint Presentation</vt:lpstr>
      <vt:lpstr>PowerPoint Presentation</vt:lpstr>
      <vt:lpstr>EarthCube Lose Ends (What Keeps Up At Night)</vt:lpstr>
      <vt:lpstr>PowerPoint Presentation</vt:lpstr>
      <vt:lpstr>PowerPoint Presentation</vt:lpstr>
    </vt:vector>
  </TitlesOfParts>
  <Company>NSF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 Jacobs</dc:creator>
  <cp:lastModifiedBy>Cliff Jacobs</cp:lastModifiedBy>
  <cp:revision>51</cp:revision>
  <cp:lastPrinted>2012-05-09T18:21:28Z</cp:lastPrinted>
  <dcterms:created xsi:type="dcterms:W3CDTF">2012-05-09T16:26:00Z</dcterms:created>
  <dcterms:modified xsi:type="dcterms:W3CDTF">2012-05-15T12:11:27Z</dcterms:modified>
</cp:coreProperties>
</file>